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charts/chart1.xml" ContentType="application/vnd.openxmlformats-officedocument.drawingml.char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media/image28.jpeg" ContentType="image/jpeg"/>
  <Override PartName="/ppt/media/image1.png" ContentType="image/png"/>
  <Override PartName="/ppt/media/image2.png" ContentType="image/png"/>
  <Override PartName="/ppt/media/image61.svg" ContentType="image/svg"/>
  <Override PartName="/ppt/media/image59.png" ContentType="image/png"/>
  <Override PartName="/ppt/media/image3.png" ContentType="image/png"/>
  <Override PartName="/ppt/media/image4.png" ContentType="image/png"/>
  <Override PartName="/ppt/media/image5.png" ContentType="image/png"/>
  <Override PartName="/ppt/media/image6.png" ContentType="image/png"/>
  <Override PartName="/ppt/media/image34.jpeg" ContentType="image/jpeg"/>
  <Override PartName="/ppt/media/image7.png" ContentType="image/png"/>
  <Override PartName="/ppt/media/image8.png" ContentType="image/png"/>
  <Override PartName="/ppt/media/image9.png" ContentType="image/png"/>
  <Override PartName="/ppt/media/image10.png" ContentType="image/png"/>
  <Override PartName="/ppt/media/image29.jpeg" ContentType="image/jpeg"/>
  <Override PartName="/ppt/media/image11.svg" ContentType="image/svg"/>
  <Override PartName="/ppt/media/image12.png" ContentType="image/png"/>
  <Override PartName="/ppt/media/image13.svg" ContentType="image/svg"/>
  <Override PartName="/ppt/media/image58.jpeg" ContentType="image/jpeg"/>
  <Override PartName="/ppt/media/image14.png" ContentType="image/png"/>
  <Override PartName="/ppt/media/image15.svg" ContentType="image/svg"/>
  <Override PartName="/ppt/media/image23.png" ContentType="image/png"/>
  <Override PartName="/ppt/media/image16.png" ContentType="image/png"/>
  <Override PartName="/ppt/media/image17.svg" ContentType="image/svg"/>
  <Override PartName="/ppt/media/image18.png" ContentType="image/png"/>
  <Override PartName="/ppt/media/image19.jpeg" ContentType="image/jpeg"/>
  <Override PartName="/ppt/media/image22.png" ContentType="image/png"/>
  <Override PartName="/ppt/media/image20.png" ContentType="image/png"/>
  <Override PartName="/ppt/media/image21.jpeg" ContentType="image/jpeg"/>
  <Override PartName="/ppt/media/image54.png" ContentType="image/png"/>
  <Override PartName="/ppt/media/image24.jpeg" ContentType="image/jpeg"/>
  <Override PartName="/ppt/media/image25.jpeg" ContentType="image/jpeg"/>
  <Override PartName="/ppt/media/image26.jpeg" ContentType="image/jpeg"/>
  <Override PartName="/ppt/media/image37.png" ContentType="image/png"/>
  <Override PartName="/ppt/media/image27.jpeg" ContentType="image/jpeg"/>
  <Override PartName="/ppt/media/image47.png" ContentType="image/png"/>
  <Override PartName="/ppt/media/image30.jpeg" ContentType="image/jpeg"/>
  <Override PartName="/ppt/media/image31.jpeg" ContentType="image/jpeg"/>
  <Override PartName="/ppt/media/image32.jpeg" ContentType="image/jpeg"/>
  <Override PartName="/ppt/media/image52.png" ContentType="image/png"/>
  <Override PartName="/ppt/media/image33.jpeg" ContentType="image/jpeg"/>
  <Override PartName="/ppt/media/image62.png" ContentType="image/png"/>
  <Override PartName="/ppt/media/image35.png" ContentType="image/png"/>
  <Override PartName="/ppt/media/image36.svg" ContentType="image/svg"/>
  <Override PartName="/ppt/media/image38.png" ContentType="image/png"/>
  <Override PartName="/ppt/media/image39.png" ContentType="image/png"/>
  <Override PartName="/ppt/media/image40.png" ContentType="image/png"/>
  <Override PartName="/ppt/media/image42.jpeg" ContentType="image/jpeg"/>
  <Override PartName="/ppt/media/image41.png" ContentType="image/png"/>
  <Override PartName="/ppt/media/image43.jpeg" ContentType="image/jpeg"/>
  <Override PartName="/ppt/media/image50.png" ContentType="image/png"/>
  <Override PartName="/ppt/media/image44.jpeg" ContentType="image/jpeg"/>
  <Override PartName="/ppt/media/image60.png" ContentType="image/png"/>
  <Override PartName="/ppt/media/image45.png" ContentType="image/png"/>
  <Override PartName="/ppt/media/image46.png" ContentType="image/png"/>
  <Override PartName="/ppt/media/image48.png" ContentType="image/png"/>
  <Override PartName="/ppt/media/image49.png" ContentType="image/png"/>
  <Override PartName="/ppt/media/image51.png" ContentType="image/png"/>
  <Override PartName="/ppt/media/image53.png" ContentType="image/png"/>
  <Override PartName="/ppt/media/image55.png" ContentType="image/png"/>
  <Override PartName="/ppt/media/image56.png" ContentType="image/png"/>
  <Override PartName="/ppt/media/image57.jpeg" ContentType="image/jpeg"/>
  <Override PartName="/ppt/media/image63.png" ContentType="image/png"/>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lang="en-US" sz="1200" spc="-1" strike="noStrike">
                <a:solidFill>
                  <a:srgbClr val="595959"/>
                </a:solidFill>
                <a:latin typeface="Tahoma"/>
              </a:defRPr>
            </a:pPr>
            <a:r>
              <a:rPr b="0" lang="en-US" sz="1200" spc="-1" strike="noStrike">
                <a:solidFill>
                  <a:srgbClr val="595959"/>
                </a:solidFill>
                <a:latin typeface="Tahoma"/>
              </a:rPr>
              <a:t>Bubble Size = Bandwidth</a:t>
            </a:r>
          </a:p>
        </c:rich>
      </c:tx>
      <c:overlay val="0"/>
      <c:spPr>
        <a:noFill/>
        <a:ln w="0">
          <a:noFill/>
        </a:ln>
      </c:spPr>
    </c:title>
    <c:autoTitleDeleted val="0"/>
    <c:plotArea>
      <c:bubbleChart>
        <c:varyColors val="0"/>
        <c:ser>
          <c:idx val="0"/>
          <c:order val="0"/>
          <c:tx>
            <c:strRef>
              <c:f>label 2</c:f>
              <c:strCache>
                <c:ptCount val="1"/>
                <c:pt idx="0">
                  <c:v>CW</c:v>
                </c:pt>
              </c:strCache>
            </c:strRef>
          </c:tx>
          <c:spPr>
            <a:solidFill>
              <a:srgbClr val="4472c4">
                <a:alpha val="75000"/>
              </a:srgbClr>
            </a:solidFill>
            <a:ln w="25560">
              <a:noFill/>
            </a:ln>
          </c:spPr>
          <c:invertIfNegative val="0"/>
          <c:dLbls>
            <c:txPr>
              <a:bodyPr wrap="square"/>
              <a:lstStyle/>
              <a:p>
                <a:pPr>
                  <a:defRPr b="0" sz="1000" spc="-1" strike="noStrike">
                    <a:solidFill>
                      <a:srgbClr val="404040"/>
                    </a:solidFill>
                    <a:latin typeface="Calibri"/>
                  </a:defRPr>
                </a:pPr>
              </a:p>
            </c:txPr>
            <c:dLblPos val="r"/>
            <c:showLegendKey val="0"/>
            <c:showVal val="0"/>
            <c:showCatName val="0"/>
            <c:showSerName val="1"/>
            <c:showPercent val="0"/>
            <c:separator>; </c:separator>
            <c:showLeaderLines val="1"/>
            <c:extLst>
              <c:ext xmlns:c15="http://schemas.microsoft.com/office/drawing/2012/chart" uri="{CE6537A1-D6FC-4f65-9D91-7224C49458BB}">
                <c15:showLeaderLines val="1"/>
              </c:ext>
            </c:extLst>
          </c:dLbls>
          <c:xVal>
            <c:numRef>
              <c:f>1</c:f>
              <c:numCache>
                <c:formatCode>#,##0</c:formatCode>
                <c:ptCount val="1"/>
                <c:pt idx="0">
                  <c:v>20010</c:v>
                </c:pt>
              </c:numCache>
            </c:numRef>
          </c:xVal>
          <c:yVal>
            <c:numRef>
              <c:f>0</c:f>
              <c:numCache>
                <c:formatCode>_(* #,##0_);_(* \(#,##0\);_(* \-??????_);_(@_)</c:formatCode>
                <c:ptCount val="1"/>
                <c:pt idx="0">
                  <c:v>16</c:v>
                </c:pt>
              </c:numCache>
            </c:numRef>
          </c:yVal>
          <c:bubbleSize>
            <c:numRef>
              <c:f>2</c:f>
              <c:numCache>
                <c:formatCode>_(* #,##0_);_(* \(#,##0\);_(* \-??_);_(@_)</c:formatCode>
                <c:ptCount val="1"/>
                <c:pt idx="0">
                  <c:v>1</c:v>
                </c:pt>
              </c:numCache>
            </c:numRef>
          </c:bubbleSize>
          <c:bubble3D val="0"/>
        </c:ser>
        <c:ser>
          <c:idx val="1"/>
          <c:order val="1"/>
          <c:tx>
            <c:strRef>
              <c:f>label 5</c:f>
              <c:strCache>
                <c:ptCount val="1"/>
                <c:pt idx="0">
                  <c:v>Pactor III</c:v>
                </c:pt>
              </c:strCache>
            </c:strRef>
          </c:tx>
          <c:spPr>
            <a:solidFill>
              <a:srgbClr val="ed7d31">
                <a:alpha val="75000"/>
              </a:srgbClr>
            </a:solidFill>
            <a:ln w="25560">
              <a:noFill/>
            </a:ln>
          </c:spPr>
          <c:invertIfNegative val="0"/>
          <c:dLbls>
            <c:txPr>
              <a:bodyPr wrap="square"/>
              <a:lstStyle/>
              <a:p>
                <a:pPr>
                  <a:defRPr b="0" sz="1000" spc="-1" strike="noStrike">
                    <a:solidFill>
                      <a:srgbClr val="404040"/>
                    </a:solidFill>
                    <a:latin typeface="Calibri"/>
                  </a:defRPr>
                </a:pPr>
              </a:p>
            </c:txPr>
            <c:dLblPos val="r"/>
            <c:showLegendKey val="0"/>
            <c:showVal val="0"/>
            <c:showCatName val="0"/>
            <c:showSerName val="1"/>
            <c:showPercent val="0"/>
            <c:separator>; </c:separator>
            <c:showLeaderLines val="1"/>
            <c:extLst>
              <c:ext xmlns:c15="http://schemas.microsoft.com/office/drawing/2012/chart" uri="{CE6537A1-D6FC-4f65-9D91-7224C49458BB}">
                <c15:showLeaderLines val="1"/>
              </c:ext>
            </c:extLst>
          </c:dLbls>
          <c:xVal>
            <c:numRef>
              <c:f>4</c:f>
              <c:numCache>
                <c:formatCode>#,##0</c:formatCode>
                <c:ptCount val="1"/>
                <c:pt idx="0">
                  <c:v>5000</c:v>
                </c:pt>
              </c:numCache>
            </c:numRef>
          </c:xVal>
          <c:yVal>
            <c:numRef>
              <c:f>3</c:f>
              <c:numCache>
                <c:formatCode>_(* #,##0_);_(* \(#,##0\);_(* \-??????_);_(@_)</c:formatCode>
                <c:ptCount val="1"/>
                <c:pt idx="0">
                  <c:v>300</c:v>
                </c:pt>
              </c:numCache>
            </c:numRef>
          </c:yVal>
          <c:bubbleSize>
            <c:numRef>
              <c:f>5</c:f>
              <c:numCache>
                <c:formatCode>_(* #,##0_);_(* \(#,##0\);_(* \-??_);_(@_)</c:formatCode>
                <c:ptCount val="1"/>
                <c:pt idx="0">
                  <c:v>2.4</c:v>
                </c:pt>
              </c:numCache>
            </c:numRef>
          </c:bubbleSize>
          <c:bubble3D val="0"/>
        </c:ser>
        <c:ser>
          <c:idx val="2"/>
          <c:order val="2"/>
          <c:tx>
            <c:strRef>
              <c:f>label 8</c:f>
              <c:strCache>
                <c:ptCount val="1"/>
                <c:pt idx="0">
                  <c:v>Vara HF</c:v>
                </c:pt>
              </c:strCache>
            </c:strRef>
          </c:tx>
          <c:spPr>
            <a:solidFill>
              <a:srgbClr val="a5a5a5">
                <a:alpha val="75000"/>
              </a:srgbClr>
            </a:solidFill>
            <a:ln w="25560">
              <a:noFill/>
            </a:ln>
          </c:spPr>
          <c:invertIfNegative val="0"/>
          <c:dLbls>
            <c:txPr>
              <a:bodyPr wrap="square"/>
              <a:lstStyle/>
              <a:p>
                <a:pPr>
                  <a:defRPr b="0" sz="1000" spc="-1" strike="noStrike">
                    <a:solidFill>
                      <a:srgbClr val="404040"/>
                    </a:solidFill>
                    <a:latin typeface="Calibri"/>
                  </a:defRPr>
                </a:pPr>
              </a:p>
            </c:txPr>
            <c:dLblPos val="r"/>
            <c:showLegendKey val="0"/>
            <c:showVal val="0"/>
            <c:showCatName val="0"/>
            <c:showSerName val="1"/>
            <c:showPercent val="0"/>
            <c:separator>; </c:separator>
            <c:showLeaderLines val="1"/>
            <c:extLst>
              <c:ext xmlns:c15="http://schemas.microsoft.com/office/drawing/2012/chart" uri="{CE6537A1-D6FC-4f65-9D91-7224C49458BB}">
                <c15:showLeaderLines val="1"/>
              </c:ext>
            </c:extLst>
          </c:dLbls>
          <c:xVal>
            <c:numRef>
              <c:f>7</c:f>
              <c:numCache>
                <c:formatCode>#,##0</c:formatCode>
                <c:ptCount val="1"/>
                <c:pt idx="0">
                  <c:v>5000</c:v>
                </c:pt>
              </c:numCache>
            </c:numRef>
          </c:xVal>
          <c:yVal>
            <c:numRef>
              <c:f>6</c:f>
              <c:numCache>
                <c:formatCode>_(* #,##0_);_(* \(#,##0\);_(* \-??????_);_(@_)</c:formatCode>
                <c:ptCount val="1"/>
                <c:pt idx="0">
                  <c:v>8490</c:v>
                </c:pt>
              </c:numCache>
            </c:numRef>
          </c:yVal>
          <c:bubbleSize>
            <c:numRef>
              <c:f>8</c:f>
              <c:numCache>
                <c:formatCode>_(* #,##0_);_(* \(#,##0\);_(* \-??_);_(@_)</c:formatCode>
                <c:ptCount val="1"/>
                <c:pt idx="0">
                  <c:v>2.75</c:v>
                </c:pt>
              </c:numCache>
            </c:numRef>
          </c:bubbleSize>
          <c:bubble3D val="0"/>
        </c:ser>
        <c:ser>
          <c:idx val="3"/>
          <c:order val="3"/>
          <c:tx>
            <c:strRef>
              <c:f>label 11</c:f>
              <c:strCache>
                <c:ptCount val="1"/>
                <c:pt idx="0">
                  <c:v>APRS</c:v>
                </c:pt>
              </c:strCache>
            </c:strRef>
          </c:tx>
          <c:spPr>
            <a:solidFill>
              <a:srgbClr val="ffc000">
                <a:alpha val="75000"/>
              </a:srgbClr>
            </a:solidFill>
            <a:ln w="25560">
              <a:noFill/>
            </a:ln>
          </c:spPr>
          <c:invertIfNegative val="0"/>
          <c:dLbls>
            <c:txPr>
              <a:bodyPr wrap="square"/>
              <a:lstStyle/>
              <a:p>
                <a:pPr>
                  <a:defRPr b="0" sz="1000" spc="-1" strike="noStrike">
                    <a:solidFill>
                      <a:srgbClr val="404040"/>
                    </a:solidFill>
                    <a:latin typeface="Calibri"/>
                  </a:defRPr>
                </a:pPr>
              </a:p>
            </c:txPr>
            <c:dLblPos val="r"/>
            <c:showLegendKey val="0"/>
            <c:showVal val="0"/>
            <c:showCatName val="0"/>
            <c:showSerName val="1"/>
            <c:showPercent val="0"/>
            <c:separator>; </c:separator>
            <c:showLeaderLines val="1"/>
            <c:extLst>
              <c:ext xmlns:c15="http://schemas.microsoft.com/office/drawing/2012/chart" uri="{CE6537A1-D6FC-4f65-9D91-7224C49458BB}">
                <c15:showLeaderLines val="1"/>
              </c:ext>
            </c:extLst>
          </c:dLbls>
          <c:xVal>
            <c:numRef>
              <c:f>10</c:f>
              <c:numCache>
                <c:formatCode>#,##0</c:formatCode>
                <c:ptCount val="1"/>
                <c:pt idx="0">
                  <c:v>5</c:v>
                </c:pt>
              </c:numCache>
            </c:numRef>
          </c:xVal>
          <c:yVal>
            <c:numRef>
              <c:f>9</c:f>
              <c:numCache>
                <c:formatCode>_(* #,##0_);_(* \(#,##0\);_(* \-??????_);_(@_)</c:formatCode>
                <c:ptCount val="1"/>
                <c:pt idx="0">
                  <c:v>1200</c:v>
                </c:pt>
              </c:numCache>
            </c:numRef>
          </c:yVal>
          <c:bubbleSize>
            <c:numRef>
              <c:f>11</c:f>
              <c:numCache>
                <c:formatCode>_(* #,##0_);_(* \(#,##0\);_(* \-??_);_(@_)</c:formatCode>
                <c:ptCount val="1"/>
                <c:pt idx="0">
                  <c:v>12.5</c:v>
                </c:pt>
              </c:numCache>
            </c:numRef>
          </c:bubbleSize>
          <c:bubble3D val="0"/>
        </c:ser>
        <c:ser>
          <c:idx val="4"/>
          <c:order val="4"/>
          <c:tx>
            <c:strRef>
              <c:f>label 14</c:f>
              <c:strCache>
                <c:ptCount val="1"/>
                <c:pt idx="0">
                  <c:v>FT8</c:v>
                </c:pt>
              </c:strCache>
            </c:strRef>
          </c:tx>
          <c:spPr>
            <a:solidFill>
              <a:srgbClr val="5b9bd5">
                <a:alpha val="75000"/>
              </a:srgbClr>
            </a:solidFill>
            <a:ln w="25560">
              <a:noFill/>
            </a:ln>
          </c:spPr>
          <c:invertIfNegative val="0"/>
          <c:dLbls>
            <c:txPr>
              <a:bodyPr wrap="square"/>
              <a:lstStyle/>
              <a:p>
                <a:pPr>
                  <a:defRPr b="0" sz="1000" spc="-1" strike="noStrike">
                    <a:solidFill>
                      <a:srgbClr val="404040"/>
                    </a:solidFill>
                    <a:latin typeface="Calibri"/>
                  </a:defRPr>
                </a:pPr>
              </a:p>
            </c:txPr>
            <c:dLblPos val="r"/>
            <c:showLegendKey val="0"/>
            <c:showVal val="0"/>
            <c:showCatName val="0"/>
            <c:showSerName val="1"/>
            <c:showPercent val="0"/>
            <c:separator>; </c:separator>
            <c:showLeaderLines val="1"/>
            <c:extLst>
              <c:ext xmlns:c15="http://schemas.microsoft.com/office/drawing/2012/chart" uri="{CE6537A1-D6FC-4f65-9D91-7224C49458BB}">
                <c15:showLeaderLines val="1"/>
              </c:ext>
            </c:extLst>
          </c:dLbls>
          <c:xVal>
            <c:numRef>
              <c:f>13</c:f>
              <c:numCache>
                <c:formatCode>#,##0</c:formatCode>
                <c:ptCount val="1"/>
                <c:pt idx="0">
                  <c:v>20010</c:v>
                </c:pt>
              </c:numCache>
            </c:numRef>
          </c:xVal>
          <c:yVal>
            <c:numRef>
              <c:f>12</c:f>
              <c:numCache>
                <c:formatCode>_(* #,##0_);_(* \(#,##0\);_(* \-??????_);_(@_)</c:formatCode>
                <c:ptCount val="1"/>
                <c:pt idx="0">
                  <c:v>2.692</c:v>
                </c:pt>
              </c:numCache>
            </c:numRef>
          </c:yVal>
          <c:bubbleSize>
            <c:numRef>
              <c:f>14</c:f>
              <c:numCache>
                <c:formatCode>_(* #,##0_);_(* \(#,##0\);_(* \-??_);_(@_)</c:formatCode>
                <c:ptCount val="1"/>
                <c:pt idx="0">
                  <c:v>50</c:v>
                </c:pt>
              </c:numCache>
            </c:numRef>
          </c:bubbleSize>
          <c:bubble3D val="0"/>
        </c:ser>
        <c:ser>
          <c:idx val="5"/>
          <c:order val="5"/>
          <c:tx>
            <c:strRef>
              <c:f>label 17</c:f>
              <c:strCache>
                <c:ptCount val="1"/>
                <c:pt idx="0">
                  <c:v>PSK 31</c:v>
                </c:pt>
              </c:strCache>
            </c:strRef>
          </c:tx>
          <c:spPr>
            <a:solidFill>
              <a:srgbClr val="70ad47">
                <a:alpha val="75000"/>
              </a:srgbClr>
            </a:solidFill>
            <a:ln w="25560">
              <a:noFill/>
            </a:ln>
          </c:spPr>
          <c:invertIfNegative val="0"/>
          <c:dLbls>
            <c:txPr>
              <a:bodyPr wrap="square"/>
              <a:lstStyle/>
              <a:p>
                <a:pPr>
                  <a:defRPr b="0" sz="1000" spc="-1" strike="noStrike">
                    <a:solidFill>
                      <a:srgbClr val="404040"/>
                    </a:solidFill>
                    <a:latin typeface="Calibri"/>
                  </a:defRPr>
                </a:pPr>
              </a:p>
            </c:txPr>
            <c:dLblPos val="r"/>
            <c:showLegendKey val="0"/>
            <c:showVal val="0"/>
            <c:showCatName val="0"/>
            <c:showSerName val="1"/>
            <c:showPercent val="0"/>
            <c:separator>; </c:separator>
            <c:showLeaderLines val="1"/>
            <c:extLst>
              <c:ext xmlns:c15="http://schemas.microsoft.com/office/drawing/2012/chart" uri="{CE6537A1-D6FC-4f65-9D91-7224C49458BB}">
                <c15:showLeaderLines val="1"/>
              </c:ext>
            </c:extLst>
          </c:dLbls>
          <c:xVal>
            <c:numRef>
              <c:f>16</c:f>
              <c:numCache>
                <c:formatCode>#,##0</c:formatCode>
                <c:ptCount val="1"/>
                <c:pt idx="0">
                  <c:v>10000</c:v>
                </c:pt>
              </c:numCache>
            </c:numRef>
          </c:xVal>
          <c:yVal>
            <c:numRef>
              <c:f>15</c:f>
              <c:numCache>
                <c:formatCode>_(* #,##0_);_(* \(#,##0\);_(* \-??????_);_(@_)</c:formatCode>
                <c:ptCount val="1"/>
                <c:pt idx="0">
                  <c:v>31</c:v>
                </c:pt>
              </c:numCache>
            </c:numRef>
          </c:yVal>
          <c:bubbleSize>
            <c:numRef>
              <c:f>17</c:f>
              <c:numCache>
                <c:formatCode>_(* #,##0_);_(* \(#,##0\);_(* \-??_);_(@_)</c:formatCode>
                <c:ptCount val="1"/>
                <c:pt idx="0">
                  <c:v>160</c:v>
                </c:pt>
              </c:numCache>
            </c:numRef>
          </c:bubbleSize>
          <c:bubble3D val="0"/>
        </c:ser>
        <c:ser>
          <c:idx val="6"/>
          <c:order val="6"/>
          <c:tx>
            <c:strRef>
              <c:f>label 20</c:f>
              <c:strCache>
                <c:ptCount val="1"/>
                <c:pt idx="0">
                  <c:v>Meshtastic</c:v>
                </c:pt>
              </c:strCache>
            </c:strRef>
          </c:tx>
          <c:spPr>
            <a:solidFill>
              <a:srgbClr val="264478">
                <a:alpha val="75000"/>
              </a:srgbClr>
            </a:solidFill>
            <a:ln w="25560">
              <a:noFill/>
            </a:ln>
          </c:spPr>
          <c:invertIfNegative val="0"/>
          <c:dLbls>
            <c:txPr>
              <a:bodyPr wrap="square"/>
              <a:lstStyle/>
              <a:p>
                <a:pPr>
                  <a:defRPr b="1" sz="1000" spc="-1" strike="noStrike">
                    <a:solidFill>
                      <a:srgbClr val="00b050"/>
                    </a:solidFill>
                    <a:latin typeface="Calibri"/>
                  </a:defRPr>
                </a:pPr>
              </a:p>
            </c:txPr>
            <c:dLblPos val="r"/>
            <c:showLegendKey val="0"/>
            <c:showVal val="0"/>
            <c:showCatName val="0"/>
            <c:showSerName val="1"/>
            <c:showPercent val="0"/>
            <c:separator>; </c:separator>
            <c:showLeaderLines val="1"/>
            <c:extLst>
              <c:ext xmlns:c15="http://schemas.microsoft.com/office/drawing/2012/chart" uri="{CE6537A1-D6FC-4f65-9D91-7224C49458BB}">
                <c15:showLeaderLines val="1"/>
              </c:ext>
            </c:extLst>
          </c:dLbls>
          <c:xVal>
            <c:numRef>
              <c:f>19</c:f>
              <c:numCache>
                <c:formatCode>#,##0</c:formatCode>
                <c:ptCount val="1"/>
                <c:pt idx="0">
                  <c:v>5</c:v>
                </c:pt>
              </c:numCache>
            </c:numRef>
          </c:xVal>
          <c:yVal>
            <c:numRef>
              <c:f>18</c:f>
              <c:numCache>
                <c:formatCode>_(* #,##0_);_(* \(#,##0\);_(* \-??????_);_(@_)</c:formatCode>
                <c:ptCount val="1"/>
                <c:pt idx="0">
                  <c:v>670</c:v>
                </c:pt>
              </c:numCache>
            </c:numRef>
          </c:yVal>
          <c:bubbleSize>
            <c:numRef>
              <c:f>20</c:f>
              <c:numCache>
                <c:formatCode>_(* #,##0_);_(* \(#,##0\);_(* \-??_);_(@_)</c:formatCode>
                <c:ptCount val="1"/>
                <c:pt idx="0">
                  <c:v>250</c:v>
                </c:pt>
              </c:numCache>
            </c:numRef>
          </c:bubbleSize>
          <c:bubble3D val="0"/>
        </c:ser>
        <c:ser>
          <c:idx val="7"/>
          <c:order val="7"/>
          <c:tx>
            <c:strRef>
              <c:f>label 23</c:f>
              <c:strCache>
                <c:ptCount val="1"/>
                <c:pt idx="0">
                  <c:v>Bluetooth</c:v>
                </c:pt>
              </c:strCache>
            </c:strRef>
          </c:tx>
          <c:spPr>
            <a:solidFill>
              <a:srgbClr val="9e480e">
                <a:alpha val="75000"/>
              </a:srgbClr>
            </a:solidFill>
            <a:ln w="25560">
              <a:noFill/>
            </a:ln>
          </c:spPr>
          <c:invertIfNegative val="0"/>
          <c:dLbls>
            <c:txPr>
              <a:bodyPr wrap="square"/>
              <a:lstStyle/>
              <a:p>
                <a:pPr>
                  <a:defRPr b="0" sz="1000" spc="-1" strike="noStrike">
                    <a:solidFill>
                      <a:srgbClr val="404040"/>
                    </a:solidFill>
                    <a:latin typeface="Calibri"/>
                  </a:defRPr>
                </a:pPr>
              </a:p>
            </c:txPr>
            <c:dLblPos val="r"/>
            <c:showLegendKey val="0"/>
            <c:showVal val="0"/>
            <c:showCatName val="0"/>
            <c:showSerName val="1"/>
            <c:showPercent val="0"/>
            <c:separator>; </c:separator>
            <c:showLeaderLines val="1"/>
            <c:extLst>
              <c:ext xmlns:c15="http://schemas.microsoft.com/office/drawing/2012/chart" uri="{CE6537A1-D6FC-4f65-9D91-7224C49458BB}">
                <c15:showLeaderLines val="1"/>
              </c:ext>
            </c:extLst>
          </c:dLbls>
          <c:xVal>
            <c:numRef>
              <c:f>22</c:f>
              <c:numCache>
                <c:formatCode>General</c:formatCode>
                <c:ptCount val="1"/>
                <c:pt idx="0">
                  <c:v>0.01</c:v>
                </c:pt>
              </c:numCache>
            </c:numRef>
          </c:xVal>
          <c:yVal>
            <c:numRef>
              <c:f>21</c:f>
              <c:numCache>
                <c:formatCode>_(* #,##0_);_(* \(#,##0\);_(* \-??????_);_(@_)</c:formatCode>
                <c:ptCount val="1"/>
                <c:pt idx="0">
                  <c:v>250000</c:v>
                </c:pt>
              </c:numCache>
            </c:numRef>
          </c:yVal>
          <c:bubbleSize>
            <c:numRef>
              <c:f>23</c:f>
              <c:numCache>
                <c:formatCode>_(* #,##0_);_(* \(#,##0\);_(* \-??_);_(@_)</c:formatCode>
                <c:ptCount val="1"/>
                <c:pt idx="0">
                  <c:v>1000</c:v>
                </c:pt>
              </c:numCache>
            </c:numRef>
          </c:bubbleSize>
          <c:bubble3D val="0"/>
        </c:ser>
        <c:ser>
          <c:idx val="8"/>
          <c:order val="8"/>
          <c:tx>
            <c:strRef>
              <c:f>label 26</c:f>
              <c:strCache>
                <c:ptCount val="1"/>
                <c:pt idx="0">
                  <c:v>SSB Voice</c:v>
                </c:pt>
              </c:strCache>
            </c:strRef>
          </c:tx>
          <c:spPr>
            <a:solidFill>
              <a:srgbClr val="636363">
                <a:alpha val="75000"/>
              </a:srgbClr>
            </a:solidFill>
            <a:ln w="25560">
              <a:noFill/>
            </a:ln>
          </c:spPr>
          <c:invertIfNegative val="0"/>
          <c:dLbls>
            <c:txPr>
              <a:bodyPr wrap="square"/>
              <a:lstStyle/>
              <a:p>
                <a:pPr>
                  <a:defRPr b="0" sz="1000" spc="-1" strike="noStrike">
                    <a:solidFill>
                      <a:srgbClr val="404040"/>
                    </a:solidFill>
                    <a:latin typeface="Calibri"/>
                  </a:defRPr>
                </a:pPr>
              </a:p>
            </c:txPr>
            <c:dLblPos val="ctr"/>
            <c:showLegendKey val="0"/>
            <c:showVal val="0"/>
            <c:showCatName val="0"/>
            <c:showSerName val="1"/>
            <c:showPercent val="0"/>
            <c:separator>; </c:separator>
            <c:showLeaderLines val="1"/>
            <c:extLst>
              <c:ext xmlns:c15="http://schemas.microsoft.com/office/drawing/2012/chart" uri="{CE6537A1-D6FC-4f65-9D91-7224C49458BB}">
                <c15:showLeaderLines val="1"/>
              </c:ext>
            </c:extLst>
          </c:dLbls>
          <c:xVal>
            <c:numRef>
              <c:f>25</c:f>
              <c:numCache>
                <c:formatCode>#,##0</c:formatCode>
                <c:ptCount val="1"/>
                <c:pt idx="0">
                  <c:v>5000</c:v>
                </c:pt>
              </c:numCache>
            </c:numRef>
          </c:xVal>
          <c:yVal>
            <c:numRef>
              <c:f>24</c:f>
              <c:numCache>
                <c:formatCode>_(* #,##0_);_(* \(#,##0\);_(* \-??????_);_(@_)</c:formatCode>
                <c:ptCount val="1"/>
                <c:pt idx="0">
                  <c:v>8</c:v>
                </c:pt>
              </c:numCache>
            </c:numRef>
          </c:yVal>
          <c:bubbleSize>
            <c:numRef>
              <c:f>26</c:f>
              <c:numCache>
                <c:formatCode>_(* #,##0_);_(* \(#,##0\);_(* \-??_);_(@_)</c:formatCode>
                <c:ptCount val="1"/>
                <c:pt idx="0">
                  <c:v>3000</c:v>
                </c:pt>
              </c:numCache>
            </c:numRef>
          </c:bubbleSize>
          <c:bubble3D val="0"/>
        </c:ser>
        <c:ser>
          <c:idx val="9"/>
          <c:order val="9"/>
          <c:tx>
            <c:strRef>
              <c:f>label 29</c:f>
              <c:strCache>
                <c:ptCount val="1"/>
                <c:pt idx="0">
                  <c:v>Wifi</c:v>
                </c:pt>
              </c:strCache>
            </c:strRef>
          </c:tx>
          <c:spPr>
            <a:solidFill>
              <a:srgbClr val="997300">
                <a:alpha val="75000"/>
              </a:srgbClr>
            </a:solidFill>
            <a:ln w="25560">
              <a:noFill/>
            </a:ln>
          </c:spPr>
          <c:invertIfNegative val="0"/>
          <c:dLbls>
            <c:txPr>
              <a:bodyPr wrap="square"/>
              <a:lstStyle/>
              <a:p>
                <a:pPr>
                  <a:defRPr b="0" sz="1000" spc="-1" strike="noStrike">
                    <a:solidFill>
                      <a:srgbClr val="404040"/>
                    </a:solidFill>
                    <a:latin typeface="Calibri"/>
                  </a:defRPr>
                </a:pPr>
              </a:p>
            </c:txPr>
            <c:dLblPos val="ctr"/>
            <c:showLegendKey val="0"/>
            <c:showVal val="0"/>
            <c:showCatName val="0"/>
            <c:showSerName val="1"/>
            <c:showPercent val="0"/>
            <c:separator>; </c:separator>
            <c:showLeaderLines val="1"/>
            <c:extLst>
              <c:ext xmlns:c15="http://schemas.microsoft.com/office/drawing/2012/chart" uri="{CE6537A1-D6FC-4f65-9D91-7224C49458BB}">
                <c15:showLeaderLines val="1"/>
              </c:ext>
            </c:extLst>
          </c:dLbls>
          <c:xVal>
            <c:numRef>
              <c:f>28</c:f>
              <c:numCache>
                <c:formatCode>#,##0</c:formatCode>
                <c:ptCount val="1"/>
                <c:pt idx="0">
                  <c:v>1</c:v>
                </c:pt>
              </c:numCache>
            </c:numRef>
          </c:xVal>
          <c:yVal>
            <c:numRef>
              <c:f>27</c:f>
              <c:numCache>
                <c:formatCode>_(* #,##0_);_(* \(#,##0\);_(* \-??????_);_(@_)</c:formatCode>
                <c:ptCount val="1"/>
                <c:pt idx="0">
                  <c:v>100000000</c:v>
                </c:pt>
              </c:numCache>
            </c:numRef>
          </c:yVal>
          <c:bubbleSize>
            <c:numRef>
              <c:f>29</c:f>
              <c:numCache>
                <c:formatCode>_(* #,##0_);_(* \(#,##0\);_(* \-??_);_(@_)</c:formatCode>
                <c:ptCount val="1"/>
                <c:pt idx="0">
                  <c:v>16000</c:v>
                </c:pt>
              </c:numCache>
            </c:numRef>
          </c:bubbleSize>
          <c:bubble3D val="0"/>
        </c:ser>
        <c:axId val="34257001"/>
        <c:axId val="14986224"/>
      </c:bubbleChart>
      <c:valAx>
        <c:axId val="34257001"/>
        <c:scaling>
          <c:logBase val="10"/>
          <c:orientation val="minMax"/>
          <c:max val="100000"/>
        </c:scaling>
        <c:delete val="0"/>
        <c:axPos val="b"/>
        <c:majorGridlines>
          <c:spPr>
            <a:ln w="9360">
              <a:solidFill>
                <a:srgbClr val="d9d9d9"/>
              </a:solidFill>
              <a:round/>
            </a:ln>
          </c:spPr>
        </c:majorGridlines>
        <c:title>
          <c:tx>
            <c:rich>
              <a:bodyPr rot="0"/>
              <a:lstStyle/>
              <a:p>
                <a:pPr>
                  <a:defRPr b="0" lang="en-US" sz="1000" spc="-1" strike="noStrike">
                    <a:solidFill>
                      <a:srgbClr val="595959"/>
                    </a:solidFill>
                    <a:latin typeface="Tahoma"/>
                  </a:defRPr>
                </a:pPr>
                <a:r>
                  <a:rPr b="0" lang="en-US" sz="1000" spc="-1" strike="noStrike">
                    <a:solidFill>
                      <a:srgbClr val="595959"/>
                    </a:solidFill>
                    <a:latin typeface="Tahoma"/>
                  </a:rPr>
                  <a:t>Range (km)</a:t>
                </a:r>
              </a:p>
            </c:rich>
          </c:tx>
          <c:overlay val="0"/>
          <c:spPr>
            <a:noFill/>
            <a:ln w="0">
              <a:noFill/>
            </a:ln>
          </c:spPr>
        </c:title>
        <c:numFmt formatCode="#,##0" sourceLinked="0"/>
        <c:majorTickMark val="none"/>
        <c:minorTickMark val="none"/>
        <c:tickLblPos val="nextTo"/>
        <c:spPr>
          <a:ln w="9360">
            <a:solidFill>
              <a:srgbClr val="bfbfbf"/>
            </a:solidFill>
            <a:round/>
          </a:ln>
        </c:spPr>
        <c:txPr>
          <a:bodyPr/>
          <a:lstStyle/>
          <a:p>
            <a:pPr>
              <a:defRPr b="0" sz="700" spc="-1" strike="noStrike">
                <a:solidFill>
                  <a:srgbClr val="595959"/>
                </a:solidFill>
                <a:latin typeface="Calibri"/>
              </a:defRPr>
            </a:pPr>
          </a:p>
        </c:txPr>
        <c:crossAx val="14986224"/>
        <c:crosses val="autoZero"/>
        <c:crossBetween val="midCat"/>
      </c:valAx>
      <c:valAx>
        <c:axId val="14986224"/>
        <c:scaling>
          <c:logBase val="10"/>
          <c:orientation val="minMax"/>
          <c:max val="100000000"/>
          <c:min val="1"/>
        </c:scaling>
        <c:delete val="0"/>
        <c:axPos val="l"/>
        <c:majorGridlines>
          <c:spPr>
            <a:ln w="9360">
              <a:solidFill>
                <a:srgbClr val="d9d9d9"/>
              </a:solidFill>
              <a:round/>
            </a:ln>
          </c:spPr>
        </c:majorGridlines>
        <c:title>
          <c:tx>
            <c:rich>
              <a:bodyPr rot="-5400000"/>
              <a:lstStyle/>
              <a:p>
                <a:pPr>
                  <a:defRPr b="0" lang="en-US" sz="1000" spc="-1" strike="noStrike">
                    <a:solidFill>
                      <a:srgbClr val="595959"/>
                    </a:solidFill>
                    <a:latin typeface="Tahoma"/>
                  </a:defRPr>
                </a:pPr>
                <a:r>
                  <a:rPr b="0" lang="en-US" sz="1000" spc="-1" strike="noStrike">
                    <a:solidFill>
                      <a:srgbClr val="595959"/>
                    </a:solidFill>
                    <a:latin typeface="Tahoma"/>
                  </a:rPr>
                  <a:t>Data Rate (bps)</a:t>
                </a:r>
              </a:p>
            </c:rich>
          </c:tx>
          <c:overlay val="0"/>
          <c:spPr>
            <a:noFill/>
            <a:ln w="0">
              <a:noFill/>
            </a:ln>
          </c:spPr>
        </c:title>
        <c:numFmt formatCode="_(* #,##0_);_(* \(#,##0\);_(* \-??????_);_(@_)" sourceLinked="0"/>
        <c:majorTickMark val="none"/>
        <c:minorTickMark val="none"/>
        <c:tickLblPos val="nextTo"/>
        <c:spPr>
          <a:ln w="9360">
            <a:solidFill>
              <a:srgbClr val="bfbfbf"/>
            </a:solidFill>
            <a:round/>
          </a:ln>
        </c:spPr>
        <c:txPr>
          <a:bodyPr/>
          <a:lstStyle/>
          <a:p>
            <a:pPr>
              <a:defRPr b="0" sz="700" spc="-1" strike="noStrike">
                <a:solidFill>
                  <a:srgbClr val="595959"/>
                </a:solidFill>
                <a:latin typeface="Calibri"/>
              </a:defRPr>
            </a:pPr>
          </a:p>
        </c:txPr>
        <c:crossAx val="34257001"/>
        <c:crosses val="autoZero"/>
        <c:crossBetween val="midCat"/>
      </c:valAx>
      <c:spPr>
        <a:noFill/>
        <a:ln w="0">
          <a:noFill/>
        </a:ln>
      </c:spPr>
    </c:plotArea>
    <c:legend>
      <c:legendPos val="b"/>
      <c:overlay val="0"/>
      <c:spPr>
        <a:noFill/>
        <a:ln w="0">
          <a:noFill/>
        </a:ln>
      </c:spPr>
      <c:txPr>
        <a:bodyPr/>
        <a:lstStyle/>
        <a:p>
          <a:pPr>
            <a:defRPr b="0" sz="1000" spc="-1" strike="noStrike">
              <a:solidFill>
                <a:srgbClr val="595959"/>
              </a:solidFill>
              <a:latin typeface="Calibri"/>
            </a:defRPr>
          </a:pPr>
        </a:p>
      </c:txPr>
    </c:legend>
    <c:plotVisOnly val="1"/>
    <c:dispBlanksAs val="gap"/>
  </c:chart>
  <c:spPr>
    <a:noFill/>
    <a:ln w="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ontent">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chemeClr val="dk1"/>
                </a:solidFill>
                <a:latin typeface="Calibri"/>
              </a:rPr>
              <a:t>Click to edit the title text format</a:t>
            </a:r>
            <a:endParaRPr b="0" lang="en-US" sz="1800" spc="-1" strike="noStrike">
              <a:solidFill>
                <a:schemeClr val="dk1"/>
              </a:solidFill>
              <a:latin typeface="Calibri"/>
            </a:endParaRPr>
          </a:p>
        </p:txBody>
      </p:sp>
      <p:sp>
        <p:nvSpPr>
          <p:cNvPr id="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chemeClr val="dk1"/>
                </a:solidFill>
                <a:latin typeface="Tahoma"/>
              </a:rPr>
              <a:t>Click to edit the outline text format</a:t>
            </a:r>
            <a:endParaRPr b="0" lang="en-US" sz="2800" spc="-1" strike="noStrike">
              <a:solidFill>
                <a:schemeClr val="dk1"/>
              </a:solidFill>
              <a:latin typeface="Tahoma"/>
            </a:endParaRPr>
          </a:p>
          <a:p>
            <a:pPr lvl="1" marL="864000" indent="-324000">
              <a:lnSpc>
                <a:spcPct val="90000"/>
              </a:lnSpc>
              <a:spcBef>
                <a:spcPts val="1134"/>
              </a:spcBef>
              <a:buClr>
                <a:srgbClr val="000000"/>
              </a:buClr>
              <a:buSzPct val="75000"/>
              <a:buFont typeface="Symbol" charset="2"/>
              <a:buChar char=""/>
            </a:pPr>
            <a:r>
              <a:rPr b="0" lang="en-US" sz="2000" spc="-1" strike="noStrike">
                <a:solidFill>
                  <a:schemeClr val="dk1"/>
                </a:solidFill>
                <a:latin typeface="Tahoma"/>
              </a:rPr>
              <a:t>Second Outline Level</a:t>
            </a:r>
            <a:endParaRPr b="0" lang="en-US" sz="2000" spc="-1" strike="noStrike">
              <a:solidFill>
                <a:schemeClr val="dk1"/>
              </a:solidFill>
              <a:latin typeface="Tahoma"/>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chemeClr val="dk1"/>
                </a:solidFill>
                <a:latin typeface="Tahoma"/>
              </a:rPr>
              <a:t>Third Outline Level</a:t>
            </a:r>
            <a:endParaRPr b="0" lang="en-US" sz="1800" spc="-1" strike="noStrike">
              <a:solidFill>
                <a:schemeClr val="dk1"/>
              </a:solidFill>
              <a:latin typeface="Tahoma"/>
            </a:endParaRPr>
          </a:p>
          <a:p>
            <a:pPr lvl="3" marL="1728000" indent="-216000">
              <a:lnSpc>
                <a:spcPct val="90000"/>
              </a:lnSpc>
              <a:spcBef>
                <a:spcPts val="567"/>
              </a:spcBef>
              <a:buClr>
                <a:srgbClr val="000000"/>
              </a:buClr>
              <a:buSzPct val="75000"/>
              <a:buFont typeface="Symbol" charset="2"/>
              <a:buChar char=""/>
            </a:pPr>
            <a:r>
              <a:rPr b="0" lang="en-US" sz="1800" spc="-1" strike="noStrike">
                <a:solidFill>
                  <a:schemeClr val="dk1"/>
                </a:solidFill>
                <a:latin typeface="Tahoma"/>
              </a:rPr>
              <a:t>Fourth Outline Level</a:t>
            </a:r>
            <a:endParaRPr b="0" lang="en-US" sz="1800" spc="-1" strike="noStrike">
              <a:solidFill>
                <a:schemeClr val="dk1"/>
              </a:solidFill>
              <a:latin typeface="Tahoma"/>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Tahoma"/>
              </a:rPr>
              <a:t>Fifth Outline Level</a:t>
            </a:r>
            <a:endParaRPr b="0" lang="en-US" sz="2000" spc="-1" strike="noStrike">
              <a:solidFill>
                <a:schemeClr val="dk1"/>
              </a:solidFill>
              <a:latin typeface="Tahoma"/>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Tahoma"/>
              </a:rPr>
              <a:t>Sixth Outline Level</a:t>
            </a:r>
            <a:endParaRPr b="0" lang="en-US" sz="2000" spc="-1" strike="noStrike">
              <a:solidFill>
                <a:schemeClr val="dk1"/>
              </a:solidFill>
              <a:latin typeface="Tahoma"/>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Tahoma"/>
              </a:rPr>
              <a:t>Seventh Outline Level</a:t>
            </a:r>
            <a:endParaRPr b="0" lang="en-US" sz="2000" spc="-1" strike="noStrike">
              <a:solidFill>
                <a:schemeClr val="dk1"/>
              </a:solidFill>
              <a:latin typeface="Tahoma"/>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 name="Google Shape;90;p16"/>
          <p:cNvSpPr/>
          <p:nvPr/>
        </p:nvSpPr>
        <p:spPr>
          <a:xfrm>
            <a:off x="311760" y="444960"/>
            <a:ext cx="8520120" cy="572400"/>
          </a:xfrm>
          <a:prstGeom prst="rect">
            <a:avLst/>
          </a:prstGeom>
          <a:noFill/>
          <a:ln w="0">
            <a:noFill/>
          </a:ln>
        </p:spPr>
        <p:style>
          <a:lnRef idx="0"/>
          <a:fillRef idx="0"/>
          <a:effectRef idx="0"/>
          <a:fontRef idx="minor"/>
        </p:style>
        <p:txBody>
          <a:bodyPr tIns="91440" bIns="91440" anchor="t">
            <a:noAutofit/>
          </a:bodyPr>
          <a:p>
            <a:pPr defTabSz="914400">
              <a:lnSpc>
                <a:spcPct val="90000"/>
              </a:lnSpc>
            </a:pPr>
            <a:endParaRPr b="0" lang="en-US" sz="4000" spc="-1" strike="noStrike">
              <a:solidFill>
                <a:schemeClr val="dk1"/>
              </a:solidFill>
              <a:latin typeface="Tahoma"/>
              <a:ea typeface="Tahoma"/>
            </a:endParaRPr>
          </a:p>
        </p:txBody>
      </p:sp>
      <p:sp>
        <p:nvSpPr>
          <p:cNvPr id="3" name="Google Shape;90;p16"/>
          <p:cNvSpPr/>
          <p:nvPr/>
        </p:nvSpPr>
        <p:spPr>
          <a:xfrm>
            <a:off x="464040" y="597600"/>
            <a:ext cx="8520120" cy="572400"/>
          </a:xfrm>
          <a:prstGeom prst="rect">
            <a:avLst/>
          </a:prstGeom>
          <a:noFill/>
          <a:ln w="0">
            <a:noFill/>
          </a:ln>
        </p:spPr>
        <p:style>
          <a:lnRef idx="0"/>
          <a:fillRef idx="0"/>
          <a:effectRef idx="0"/>
          <a:fontRef idx="minor"/>
        </p:style>
        <p:txBody>
          <a:bodyPr tIns="91440" bIns="91440" anchor="t">
            <a:noAutofit/>
          </a:bodyPr>
          <a:p>
            <a:pPr defTabSz="914400">
              <a:lnSpc>
                <a:spcPct val="90000"/>
              </a:lnSpc>
            </a:pPr>
            <a:endParaRPr b="0" lang="en-US" sz="4000" spc="-1" strike="noStrike">
              <a:solidFill>
                <a:schemeClr val="dk1"/>
              </a:solidFill>
              <a:latin typeface="Tahoma"/>
              <a:ea typeface="Tahoma"/>
            </a:endParaRPr>
          </a:p>
        </p:txBody>
      </p:sp>
      <p:sp>
        <p:nvSpPr>
          <p:cNvPr id="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chemeClr val="dk1"/>
                </a:solidFill>
                <a:latin typeface="Calibri"/>
              </a:rPr>
              <a:t>Click to edit the title text format</a:t>
            </a:r>
            <a:endParaRPr b="0" lang="en-US" sz="1800" spc="-1" strike="noStrike">
              <a:solidFill>
                <a:schemeClr val="dk1"/>
              </a:solidFill>
              <a:latin typeface="Calibri"/>
            </a:endParaRPr>
          </a:p>
        </p:txBody>
      </p:sp>
      <p:sp>
        <p:nvSpPr>
          <p:cNvPr id="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chemeClr val="dk1"/>
                </a:solidFill>
                <a:latin typeface="Tahoma"/>
              </a:rPr>
              <a:t>Click to edit the outline text format</a:t>
            </a:r>
            <a:endParaRPr b="0" lang="en-US" sz="2800" spc="-1" strike="noStrike">
              <a:solidFill>
                <a:schemeClr val="dk1"/>
              </a:solidFill>
              <a:latin typeface="Tahoma"/>
            </a:endParaRPr>
          </a:p>
          <a:p>
            <a:pPr lvl="1" marL="864000" indent="-324000">
              <a:lnSpc>
                <a:spcPct val="90000"/>
              </a:lnSpc>
              <a:spcBef>
                <a:spcPts val="1134"/>
              </a:spcBef>
              <a:buClr>
                <a:srgbClr val="000000"/>
              </a:buClr>
              <a:buSzPct val="75000"/>
              <a:buFont typeface="Symbol" charset="2"/>
              <a:buChar char=""/>
            </a:pPr>
            <a:r>
              <a:rPr b="0" lang="en-US" sz="2000" spc="-1" strike="noStrike">
                <a:solidFill>
                  <a:schemeClr val="dk1"/>
                </a:solidFill>
                <a:latin typeface="Tahoma"/>
              </a:rPr>
              <a:t>Second Outline Level</a:t>
            </a:r>
            <a:endParaRPr b="0" lang="en-US" sz="2000" spc="-1" strike="noStrike">
              <a:solidFill>
                <a:schemeClr val="dk1"/>
              </a:solidFill>
              <a:latin typeface="Tahoma"/>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chemeClr val="dk1"/>
                </a:solidFill>
                <a:latin typeface="Tahoma"/>
              </a:rPr>
              <a:t>Third Outline Level</a:t>
            </a:r>
            <a:endParaRPr b="0" lang="en-US" sz="1800" spc="-1" strike="noStrike">
              <a:solidFill>
                <a:schemeClr val="dk1"/>
              </a:solidFill>
              <a:latin typeface="Tahoma"/>
            </a:endParaRPr>
          </a:p>
          <a:p>
            <a:pPr lvl="3" marL="1728000" indent="-216000">
              <a:lnSpc>
                <a:spcPct val="90000"/>
              </a:lnSpc>
              <a:spcBef>
                <a:spcPts val="567"/>
              </a:spcBef>
              <a:buClr>
                <a:srgbClr val="000000"/>
              </a:buClr>
              <a:buSzPct val="75000"/>
              <a:buFont typeface="Symbol" charset="2"/>
              <a:buChar char=""/>
            </a:pPr>
            <a:r>
              <a:rPr b="0" lang="en-US" sz="1800" spc="-1" strike="noStrike">
                <a:solidFill>
                  <a:schemeClr val="dk1"/>
                </a:solidFill>
                <a:latin typeface="Tahoma"/>
              </a:rPr>
              <a:t>Fourth Outline Level</a:t>
            </a:r>
            <a:endParaRPr b="0" lang="en-US" sz="1800" spc="-1" strike="noStrike">
              <a:solidFill>
                <a:schemeClr val="dk1"/>
              </a:solidFill>
              <a:latin typeface="Tahoma"/>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Tahoma"/>
              </a:rPr>
              <a:t>Fifth Outline Level</a:t>
            </a:r>
            <a:endParaRPr b="0" lang="en-US" sz="2000" spc="-1" strike="noStrike">
              <a:solidFill>
                <a:schemeClr val="dk1"/>
              </a:solidFill>
              <a:latin typeface="Tahoma"/>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Tahoma"/>
              </a:rPr>
              <a:t>Sixth Outline Level</a:t>
            </a:r>
            <a:endParaRPr b="0" lang="en-US" sz="2000" spc="-1" strike="noStrike">
              <a:solidFill>
                <a:schemeClr val="dk1"/>
              </a:solidFill>
              <a:latin typeface="Tahoma"/>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Tahoma"/>
              </a:rPr>
              <a:t>Seventh Outline Level</a:t>
            </a:r>
            <a:endParaRPr b="0" lang="en-US" sz="2000" spc="-1" strike="noStrike">
              <a:solidFill>
                <a:schemeClr val="dk1"/>
              </a:solidFill>
              <a:latin typeface="Tahoma"/>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jpeg"/><Relationship Id="rId3" Type="http://schemas.openxmlformats.org/officeDocument/2006/relationships/image" Target="../media/image43.jpeg"/><Relationship Id="rId4" Type="http://schemas.openxmlformats.org/officeDocument/2006/relationships/image" Target="../media/image44.jpe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image" Target="../media/image58.jpeg"/><Relationship Id="rId3"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sv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svg"/><Relationship Id="rId6" Type="http://schemas.openxmlformats.org/officeDocument/2006/relationships/image" Target="../media/image12.png"/><Relationship Id="rId7" Type="http://schemas.openxmlformats.org/officeDocument/2006/relationships/image" Target="../media/image13.svg"/><Relationship Id="rId8" Type="http://schemas.openxmlformats.org/officeDocument/2006/relationships/image" Target="../media/image14.png"/><Relationship Id="rId9" Type="http://schemas.openxmlformats.org/officeDocument/2006/relationships/image" Target="../media/image15.svg"/><Relationship Id="rId10" Type="http://schemas.openxmlformats.org/officeDocument/2006/relationships/image" Target="../media/image16.png"/><Relationship Id="rId11" Type="http://schemas.openxmlformats.org/officeDocument/2006/relationships/image" Target="../media/image17.svg"/><Relationship Id="rId12" Type="http://schemas.openxmlformats.org/officeDocument/2006/relationships/image" Target="../media/image18.png"/><Relationship Id="rId13" Type="http://schemas.openxmlformats.org/officeDocument/2006/relationships/image" Target="../media/image19.jpeg"/><Relationship Id="rId14" Type="http://schemas.openxmlformats.org/officeDocument/2006/relationships/image" Target="../media/image20.png"/><Relationship Id="rId15" Type="http://schemas.openxmlformats.org/officeDocument/2006/relationships/image" Target="../media/image21.jpeg"/><Relationship Id="rId16" Type="http://schemas.openxmlformats.org/officeDocument/2006/relationships/image" Target="../media/image22.png"/><Relationship Id="rId17" Type="http://schemas.openxmlformats.org/officeDocument/2006/relationships/image" Target="../media/image23.png"/><Relationship Id="rId18"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jpeg"/><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6" Type="http://schemas.openxmlformats.org/officeDocument/2006/relationships/image" Target="../media/image29.jpeg"/><Relationship Id="rId7" Type="http://schemas.openxmlformats.org/officeDocument/2006/relationships/image" Target="../media/image30.jpeg"/><Relationship Id="rId8"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jpeg"/><Relationship Id="rId3" Type="http://schemas.openxmlformats.org/officeDocument/2006/relationships/image" Target="../media/image33.jpeg"/><Relationship Id="rId4" Type="http://schemas.openxmlformats.org/officeDocument/2006/relationships/image" Target="../media/image34.jpeg"/><Relationship Id="rId5"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svg"/><Relationship Id="rId3"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chart" Target="../charts/chart1.xml"/><Relationship Id="rId3"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365040"/>
            <a:ext cx="10515240" cy="1325160"/>
          </a:xfrm>
          <a:prstGeom prst="rect">
            <a:avLst/>
          </a:prstGeom>
          <a:noFill/>
          <a:ln w="0">
            <a:noFill/>
          </a:ln>
        </p:spPr>
        <p:txBody>
          <a:bodyPr lIns="90000" rIns="90000" tIns="45000" bIns="45000" anchor="t">
            <a:noAutofit/>
          </a:bodyPr>
          <a:p>
            <a:pPr indent="0" defTabSz="914400">
              <a:lnSpc>
                <a:spcPct val="90000"/>
              </a:lnSpc>
              <a:buNone/>
            </a:pPr>
            <a:r>
              <a:rPr b="0" lang="en-US" sz="4400" spc="-1" strike="noStrike">
                <a:solidFill>
                  <a:schemeClr val="dk1"/>
                </a:solidFill>
                <a:latin typeface="Tahoma"/>
              </a:rPr>
              <a:t>DC Mesh</a:t>
            </a:r>
            <a:endParaRPr b="0" lang="en-US" sz="4400" spc="-1" strike="noStrike">
              <a:solidFill>
                <a:schemeClr val="dk1"/>
              </a:solidFill>
              <a:latin typeface="Calibri"/>
            </a:endParaRPr>
          </a:p>
        </p:txBody>
      </p:sp>
      <p:sp>
        <p:nvSpPr>
          <p:cNvPr id="7" name="PlaceHolder 2"/>
          <p:cNvSpPr>
            <a:spLocks noGrp="1"/>
          </p:cNvSpPr>
          <p:nvPr>
            <p:ph/>
          </p:nvPr>
        </p:nvSpPr>
        <p:spPr>
          <a:xfrm>
            <a:off x="838080" y="1825560"/>
            <a:ext cx="5342040" cy="4350960"/>
          </a:xfrm>
          <a:prstGeom prst="rect">
            <a:avLst/>
          </a:prstGeom>
          <a:noFill/>
          <a:ln w="0">
            <a:noFill/>
          </a:ln>
        </p:spPr>
        <p:txBody>
          <a:bodyPr lIns="90000" rIns="90000" tIns="45000" bIns="45000" anchor="t">
            <a:noAutofit/>
          </a:bodyPr>
          <a:p>
            <a:pPr indent="0" defTabSz="914400">
              <a:lnSpc>
                <a:spcPct val="100000"/>
              </a:lnSpc>
              <a:buNone/>
              <a:tabLst>
                <a:tab algn="l" pos="0"/>
              </a:tabLst>
            </a:pPr>
            <a:r>
              <a:rPr b="0" lang="en-US" sz="1800" spc="-1" strike="noStrike">
                <a:solidFill>
                  <a:schemeClr val="dk1"/>
                </a:solidFill>
                <a:latin typeface="Calibri"/>
              </a:rPr>
              <a:t>Presentation to HacDC Amateur Radio Club in Washington, D.C. (W3HAC.org)</a:t>
            </a:r>
            <a:endParaRPr b="0" lang="en-US" sz="1800" spc="-1" strike="noStrike">
              <a:solidFill>
                <a:schemeClr val="dk1"/>
              </a:solidFill>
              <a:latin typeface="Tahoma"/>
            </a:endParaRPr>
          </a:p>
          <a:p>
            <a:pPr indent="0" defTabSz="914400">
              <a:lnSpc>
                <a:spcPct val="100000"/>
              </a:lnSpc>
              <a:buNone/>
              <a:tabLst>
                <a:tab algn="l" pos="0"/>
              </a:tabLst>
            </a:pPr>
            <a:endParaRPr b="0" lang="en-US" sz="1800" spc="-1" strike="noStrike">
              <a:solidFill>
                <a:schemeClr val="dk1"/>
              </a:solidFill>
              <a:latin typeface="Tahoma"/>
            </a:endParaRPr>
          </a:p>
          <a:p>
            <a:pPr indent="0" defTabSz="914400">
              <a:lnSpc>
                <a:spcPct val="100000"/>
              </a:lnSpc>
              <a:buNone/>
              <a:tabLst>
                <a:tab algn="l" pos="0"/>
              </a:tabLst>
            </a:pPr>
            <a:r>
              <a:rPr b="0" lang="en-US" sz="1800" spc="-1" strike="noStrike">
                <a:solidFill>
                  <a:schemeClr val="dk1"/>
                </a:solidFill>
                <a:latin typeface="Calibri"/>
              </a:rPr>
              <a:t>Wednesday, April 2</a:t>
            </a:r>
            <a:r>
              <a:rPr b="0" lang="en-US" sz="1800" spc="-1" strike="noStrike" baseline="30000">
                <a:solidFill>
                  <a:schemeClr val="dk1"/>
                </a:solidFill>
                <a:latin typeface="Calibri"/>
              </a:rPr>
              <a:t>nd</a:t>
            </a:r>
            <a:r>
              <a:rPr b="0" lang="en-US" sz="1800" spc="-1" strike="noStrike">
                <a:solidFill>
                  <a:schemeClr val="dk1"/>
                </a:solidFill>
                <a:latin typeface="Calibri"/>
              </a:rPr>
              <a:t>, 2025</a:t>
            </a:r>
            <a:endParaRPr b="0" lang="en-US" sz="1800" spc="-1" strike="noStrike">
              <a:solidFill>
                <a:schemeClr val="dk1"/>
              </a:solidFill>
              <a:latin typeface="Tahoma"/>
            </a:endParaRPr>
          </a:p>
          <a:p>
            <a:pPr indent="0" defTabSz="914400">
              <a:lnSpc>
                <a:spcPct val="100000"/>
              </a:lnSpc>
              <a:buNone/>
              <a:tabLst>
                <a:tab algn="l" pos="0"/>
              </a:tabLst>
            </a:pPr>
            <a:r>
              <a:rPr b="0" lang="en-US" sz="1800" spc="-1" strike="noStrike">
                <a:solidFill>
                  <a:schemeClr val="dk1"/>
                </a:solidFill>
                <a:latin typeface="Calibri"/>
              </a:rPr>
              <a:t>MLK Library, Washington, DC</a:t>
            </a:r>
            <a:endParaRPr b="0" lang="en-US" sz="1800" spc="-1" strike="noStrike">
              <a:solidFill>
                <a:schemeClr val="dk1"/>
              </a:solidFill>
              <a:latin typeface="Tahoma"/>
            </a:endParaRPr>
          </a:p>
          <a:p>
            <a:pPr indent="0" defTabSz="914400">
              <a:lnSpc>
                <a:spcPct val="100000"/>
              </a:lnSpc>
              <a:buNone/>
              <a:tabLst>
                <a:tab algn="l" pos="0"/>
              </a:tabLst>
            </a:pPr>
            <a:endParaRPr b="0" lang="en-US" sz="1800" spc="-1" strike="noStrike">
              <a:solidFill>
                <a:schemeClr val="dk1"/>
              </a:solidFill>
              <a:latin typeface="Tahoma"/>
            </a:endParaRPr>
          </a:p>
          <a:p>
            <a:pPr indent="0" defTabSz="914400">
              <a:lnSpc>
                <a:spcPct val="100000"/>
              </a:lnSpc>
              <a:buNone/>
              <a:tabLst>
                <a:tab algn="l" pos="0"/>
              </a:tabLst>
            </a:pPr>
            <a:r>
              <a:rPr b="0" lang="en-US" sz="1800" spc="-1" strike="noStrike">
                <a:solidFill>
                  <a:schemeClr val="dk1"/>
                </a:solidFill>
                <a:latin typeface="Calibri"/>
              </a:rPr>
              <a:t>Will Martin</a:t>
            </a:r>
            <a:endParaRPr b="0" lang="en-US" sz="1800" spc="-1" strike="noStrike">
              <a:solidFill>
                <a:schemeClr val="dk1"/>
              </a:solidFill>
              <a:latin typeface="Tahoma"/>
            </a:endParaRPr>
          </a:p>
          <a:p>
            <a:pPr indent="0" defTabSz="914400">
              <a:lnSpc>
                <a:spcPct val="100000"/>
              </a:lnSpc>
              <a:buNone/>
              <a:tabLst>
                <a:tab algn="l" pos="0"/>
              </a:tabLst>
            </a:pPr>
            <a:r>
              <a:rPr b="0" lang="en-US" sz="1800" spc="-1" strike="noStrike">
                <a:solidFill>
                  <a:schemeClr val="dk1"/>
                </a:solidFill>
                <a:latin typeface="Calibri"/>
              </a:rPr>
              <a:t>KC2ZZR</a:t>
            </a:r>
            <a:endParaRPr b="0" lang="en-US" sz="1800" spc="-1" strike="noStrike">
              <a:solidFill>
                <a:schemeClr val="dk1"/>
              </a:solidFill>
              <a:latin typeface="Tahoma"/>
            </a:endParaRPr>
          </a:p>
        </p:txBody>
      </p:sp>
      <p:pic>
        <p:nvPicPr>
          <p:cNvPr id="8" name="Picture 4" descr=""/>
          <p:cNvPicPr/>
          <p:nvPr/>
        </p:nvPicPr>
        <p:blipFill>
          <a:blip r:embed="rId1"/>
          <a:stretch/>
        </p:blipFill>
        <p:spPr>
          <a:xfrm>
            <a:off x="6313320" y="693720"/>
            <a:ext cx="5342040" cy="54702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Google Shape;90;p16"/>
          <p:cNvSpPr/>
          <p:nvPr/>
        </p:nvSpPr>
        <p:spPr>
          <a:xfrm>
            <a:off x="311760" y="444960"/>
            <a:ext cx="8520120" cy="572400"/>
          </a:xfrm>
          <a:prstGeom prst="rect">
            <a:avLst/>
          </a:prstGeom>
          <a:noFill/>
          <a:ln w="0">
            <a:noFill/>
          </a:ln>
        </p:spPr>
        <p:style>
          <a:lnRef idx="0"/>
          <a:fillRef idx="0"/>
          <a:effectRef idx="0"/>
          <a:fontRef idx="minor"/>
        </p:style>
        <p:txBody>
          <a:bodyPr tIns="91440" bIns="91440" anchor="t">
            <a:noAutofit/>
          </a:bodyPr>
          <a:p>
            <a:pPr defTabSz="914400">
              <a:lnSpc>
                <a:spcPct val="90000"/>
              </a:lnSpc>
            </a:pPr>
            <a:r>
              <a:rPr b="0" lang="en-US" sz="4000" spc="-1" strike="noStrike">
                <a:solidFill>
                  <a:schemeClr val="dk1"/>
                </a:solidFill>
                <a:latin typeface="Tahoma"/>
                <a:ea typeface="Tahoma"/>
              </a:rPr>
              <a:t>Using Meshtastic as a Licensed Ham</a:t>
            </a:r>
            <a:endParaRPr b="0" lang="en-US" sz="4000" spc="-1" strike="noStrike">
              <a:solidFill>
                <a:srgbClr val="000000"/>
              </a:solidFill>
              <a:latin typeface="Arial"/>
            </a:endParaRPr>
          </a:p>
        </p:txBody>
      </p:sp>
      <p:sp>
        <p:nvSpPr>
          <p:cNvPr id="101" name="Content Placeholder 2"/>
          <p:cNvSpPr/>
          <p:nvPr/>
        </p:nvSpPr>
        <p:spPr>
          <a:xfrm>
            <a:off x="838080" y="1647720"/>
            <a:ext cx="6311520" cy="4350960"/>
          </a:xfrm>
          <a:prstGeom prst="rect">
            <a:avLst/>
          </a:prstGeom>
          <a:noFill/>
          <a:ln w="0">
            <a:noFill/>
          </a:ln>
        </p:spPr>
        <p:style>
          <a:lnRef idx="0"/>
          <a:fillRef idx="0"/>
          <a:effectRef idx="0"/>
          <a:fontRef idx="minor"/>
        </p:style>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1800" spc="-1" strike="noStrike">
                <a:solidFill>
                  <a:schemeClr val="dk1"/>
                </a:solidFill>
                <a:latin typeface="Tahoma"/>
              </a:rPr>
              <a:t>Radio name is Call Sign – broadcast every 10 minutes</a:t>
            </a:r>
            <a:endParaRPr b="0" lang="en-US" sz="1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1600" spc="-1" strike="noStrike">
                <a:solidFill>
                  <a:schemeClr val="dk1"/>
                </a:solidFill>
                <a:latin typeface="Tahoma"/>
              </a:rPr>
              <a:t>“</a:t>
            </a:r>
            <a:r>
              <a:rPr b="0" lang="en-US" sz="1600" spc="-1" strike="noStrike">
                <a:solidFill>
                  <a:schemeClr val="dk1"/>
                </a:solidFill>
                <a:latin typeface="Tahoma"/>
              </a:rPr>
              <a:t>Each amateur station, except a space station or telecommand station, must transmit its assigned call sign on its transmitting channel at the end of each communication, and at least every 10 minutes during a communication…”</a:t>
            </a:r>
            <a:endParaRPr b="0" lang="en-US" sz="16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1600" spc="-1" strike="noStrike">
                <a:solidFill>
                  <a:schemeClr val="dk1"/>
                </a:solidFill>
                <a:latin typeface="Tahoma"/>
              </a:rPr>
              <a:t>See FCC Part 97.119.A</a:t>
            </a:r>
            <a:endParaRPr b="0" lang="en-US" sz="16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1800" spc="-1" strike="noStrike">
                <a:solidFill>
                  <a:schemeClr val="dk1"/>
                </a:solidFill>
                <a:latin typeface="Tahoma"/>
              </a:rPr>
              <a:t>Up to 10 Watt transmit power</a:t>
            </a:r>
            <a:endParaRPr b="0" lang="en-US" sz="1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1600" spc="-1" strike="noStrike">
                <a:solidFill>
                  <a:schemeClr val="dk1"/>
                </a:solidFill>
                <a:latin typeface="Tahoma"/>
              </a:rPr>
              <a:t>Hams are normally limited to 1500 watts</a:t>
            </a:r>
            <a:endParaRPr b="0" lang="en-US" sz="16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1600" spc="-1" strike="noStrike">
                <a:solidFill>
                  <a:schemeClr val="dk1"/>
                </a:solidFill>
                <a:latin typeface="Tahoma"/>
              </a:rPr>
              <a:t>However, when operating Spread Spectrum, hams are limited to 10 Watts PEP</a:t>
            </a:r>
            <a:endParaRPr b="0" lang="en-US" sz="16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1600" spc="-1" strike="noStrike">
                <a:solidFill>
                  <a:schemeClr val="dk1"/>
                </a:solidFill>
                <a:latin typeface="Tahoma"/>
              </a:rPr>
              <a:t>See 47 CFR 97.313(j)</a:t>
            </a:r>
            <a:endParaRPr b="0" lang="en-US" sz="16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1800" spc="-1" strike="noStrike">
                <a:solidFill>
                  <a:schemeClr val="dk1"/>
                </a:solidFill>
                <a:latin typeface="Tahoma"/>
              </a:rPr>
              <a:t>No encryption allowed</a:t>
            </a:r>
            <a:endParaRPr b="0" lang="en-US" sz="1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1600" spc="-1" strike="noStrike">
                <a:solidFill>
                  <a:schemeClr val="dk1"/>
                </a:solidFill>
                <a:latin typeface="Tahoma"/>
              </a:rPr>
              <a:t>“</a:t>
            </a:r>
            <a:r>
              <a:rPr b="0" lang="en-US" sz="1600" spc="-1" strike="noStrike">
                <a:solidFill>
                  <a:schemeClr val="dk1"/>
                </a:solidFill>
                <a:latin typeface="Tahoma"/>
              </a:rPr>
              <a:t>No amateur station shall transmit”… “messages encoded for the purpose of obscuring their meaning”</a:t>
            </a:r>
            <a:endParaRPr b="0" lang="en-US" sz="16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1600" spc="-1" strike="noStrike">
                <a:solidFill>
                  <a:schemeClr val="dk1"/>
                </a:solidFill>
                <a:latin typeface="Tahoma"/>
              </a:rPr>
              <a:t>See FCC Part 97.113.A.4</a:t>
            </a:r>
            <a:endParaRPr b="0" lang="en-US" sz="1600" spc="-1" strike="noStrike">
              <a:solidFill>
                <a:srgbClr val="000000"/>
              </a:solidFill>
              <a:latin typeface="Arial"/>
            </a:endParaRPr>
          </a:p>
        </p:txBody>
      </p:sp>
      <p:pic>
        <p:nvPicPr>
          <p:cNvPr id="102" name="Picture 4" descr=""/>
          <p:cNvPicPr/>
          <p:nvPr/>
        </p:nvPicPr>
        <p:blipFill>
          <a:blip r:embed="rId1"/>
          <a:stretch/>
        </p:blipFill>
        <p:spPr>
          <a:xfrm>
            <a:off x="7149960" y="1647720"/>
            <a:ext cx="4551480" cy="43509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Google Shape;90;p16"/>
          <p:cNvSpPr/>
          <p:nvPr/>
        </p:nvSpPr>
        <p:spPr>
          <a:xfrm>
            <a:off x="311760" y="444960"/>
            <a:ext cx="8520120" cy="572400"/>
          </a:xfrm>
          <a:prstGeom prst="rect">
            <a:avLst/>
          </a:prstGeom>
          <a:noFill/>
          <a:ln w="0">
            <a:noFill/>
          </a:ln>
        </p:spPr>
        <p:style>
          <a:lnRef idx="0"/>
          <a:fillRef idx="0"/>
          <a:effectRef idx="0"/>
          <a:fontRef idx="minor"/>
        </p:style>
        <p:txBody>
          <a:bodyPr tIns="91440" bIns="91440" anchor="t">
            <a:noAutofit/>
          </a:bodyPr>
          <a:p>
            <a:pPr defTabSz="914400">
              <a:lnSpc>
                <a:spcPct val="90000"/>
              </a:lnSpc>
            </a:pPr>
            <a:r>
              <a:rPr b="0" lang="en-US" sz="4000" spc="-1" strike="noStrike">
                <a:solidFill>
                  <a:schemeClr val="dk1"/>
                </a:solidFill>
                <a:latin typeface="Tahoma"/>
                <a:ea typeface="Tahoma"/>
              </a:rPr>
              <a:t>Status Globally</a:t>
            </a:r>
            <a:endParaRPr b="0" lang="en-US" sz="4000" spc="-1" strike="noStrike">
              <a:solidFill>
                <a:srgbClr val="000000"/>
              </a:solidFill>
              <a:latin typeface="Arial"/>
            </a:endParaRPr>
          </a:p>
        </p:txBody>
      </p:sp>
      <p:pic>
        <p:nvPicPr>
          <p:cNvPr id="104" name="Picture 3" descr=""/>
          <p:cNvPicPr/>
          <p:nvPr/>
        </p:nvPicPr>
        <p:blipFill>
          <a:blip r:embed="rId1"/>
          <a:stretch/>
        </p:blipFill>
        <p:spPr>
          <a:xfrm>
            <a:off x="1591560" y="2189160"/>
            <a:ext cx="8831880" cy="4094280"/>
          </a:xfrm>
          <a:prstGeom prst="rect">
            <a:avLst/>
          </a:prstGeom>
          <a:ln w="0">
            <a:noFill/>
          </a:ln>
        </p:spPr>
      </p:pic>
      <p:sp>
        <p:nvSpPr>
          <p:cNvPr id="105" name="Content Placeholder 2"/>
          <p:cNvSpPr/>
          <p:nvPr/>
        </p:nvSpPr>
        <p:spPr>
          <a:xfrm>
            <a:off x="838080" y="1253160"/>
            <a:ext cx="10515240" cy="4350960"/>
          </a:xfrm>
          <a:prstGeom prst="rect">
            <a:avLst/>
          </a:prstGeom>
          <a:noFill/>
          <a:ln w="0">
            <a:noFill/>
          </a:ln>
        </p:spPr>
        <p:style>
          <a:lnRef idx="0"/>
          <a:fillRef idx="0"/>
          <a:effectRef idx="0"/>
          <a:fontRef idx="minor"/>
        </p:style>
        <p:txBody>
          <a:bodyPr lIns="90000" rIns="90000" tIns="45000" bIns="45000" anchor="t">
            <a:noAutofit/>
          </a:bodyPr>
          <a:p>
            <a:pPr defTabSz="914400">
              <a:lnSpc>
                <a:spcPct val="90000"/>
              </a:lnSpc>
              <a:spcBef>
                <a:spcPts val="1001"/>
              </a:spcBef>
              <a:tabLst>
                <a:tab algn="l" pos="0"/>
              </a:tabLst>
            </a:pPr>
            <a:r>
              <a:rPr b="0" lang="en-US" sz="2400" spc="-1" strike="noStrike">
                <a:solidFill>
                  <a:schemeClr val="dk1"/>
                </a:solidFill>
                <a:latin typeface="Tahoma"/>
              </a:rPr>
              <a:t>Thousands of nodes. Very large meshes in places like Calgary, SF Bay Area, Los Angeles, and the DC to New York corridor</a:t>
            </a:r>
            <a:endParaRPr b="0" lang="en-US" sz="2400" spc="-1" strike="noStrike">
              <a:solidFill>
                <a:srgbClr val="000000"/>
              </a:solidFill>
              <a:latin typeface="Arial"/>
            </a:endParaRPr>
          </a:p>
        </p:txBody>
      </p:sp>
      <p:sp>
        <p:nvSpPr>
          <p:cNvPr id="106" name="TextBox 7"/>
          <p:cNvSpPr/>
          <p:nvPr/>
        </p:nvSpPr>
        <p:spPr>
          <a:xfrm>
            <a:off x="7036920" y="6284160"/>
            <a:ext cx="33865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BZ" sz="1800" spc="-1" strike="noStrike">
                <a:solidFill>
                  <a:schemeClr val="dk1"/>
                </a:solidFill>
                <a:latin typeface="Calibri"/>
              </a:rPr>
              <a:t>https://meshtastic.liamcottle.net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Google Shape;90;p16"/>
          <p:cNvSpPr/>
          <p:nvPr/>
        </p:nvSpPr>
        <p:spPr>
          <a:xfrm>
            <a:off x="311760" y="444960"/>
            <a:ext cx="8520120" cy="572400"/>
          </a:xfrm>
          <a:prstGeom prst="rect">
            <a:avLst/>
          </a:prstGeom>
          <a:noFill/>
          <a:ln w="0">
            <a:noFill/>
          </a:ln>
        </p:spPr>
        <p:style>
          <a:lnRef idx="0"/>
          <a:fillRef idx="0"/>
          <a:effectRef idx="0"/>
          <a:fontRef idx="minor"/>
        </p:style>
        <p:txBody>
          <a:bodyPr tIns="91440" bIns="91440" anchor="t">
            <a:noAutofit/>
          </a:bodyPr>
          <a:p>
            <a:pPr defTabSz="914400">
              <a:lnSpc>
                <a:spcPct val="90000"/>
              </a:lnSpc>
            </a:pPr>
            <a:r>
              <a:rPr b="0" lang="en-US" sz="4000" spc="-1" strike="noStrike">
                <a:solidFill>
                  <a:schemeClr val="dk1"/>
                </a:solidFill>
                <a:latin typeface="Tahoma"/>
                <a:ea typeface="Tahoma"/>
              </a:rPr>
              <a:t>Propagation Records</a:t>
            </a:r>
            <a:endParaRPr b="0" lang="en-US" sz="4000" spc="-1" strike="noStrike">
              <a:solidFill>
                <a:srgbClr val="000000"/>
              </a:solidFill>
              <a:latin typeface="Arial"/>
            </a:endParaRPr>
          </a:p>
        </p:txBody>
      </p:sp>
      <p:graphicFrame>
        <p:nvGraphicFramePr>
          <p:cNvPr id="108" name="Table 5"/>
          <p:cNvGraphicFramePr/>
          <p:nvPr/>
        </p:nvGraphicFramePr>
        <p:xfrm>
          <a:off x="311760" y="1231560"/>
          <a:ext cx="11338200" cy="5587560"/>
        </p:xfrm>
        <a:graphic>
          <a:graphicData uri="http://schemas.openxmlformats.org/drawingml/2006/table">
            <a:tbl>
              <a:tblPr/>
              <a:tblGrid>
                <a:gridCol w="1097280"/>
                <a:gridCol w="1463040"/>
                <a:gridCol w="1463040"/>
                <a:gridCol w="1463040"/>
                <a:gridCol w="1463040"/>
                <a:gridCol w="1463040"/>
                <a:gridCol w="1463040"/>
                <a:gridCol w="1463040"/>
              </a:tblGrid>
              <a:tr h="370800">
                <a:tc>
                  <a:txBody>
                    <a:bodyPr anchor="t">
                      <a:noAutofit/>
                    </a:bodyPr>
                    <a:p>
                      <a:pPr defTabSz="914400">
                        <a:lnSpc>
                          <a:spcPct val="100000"/>
                        </a:lnSpc>
                      </a:pPr>
                      <a:r>
                        <a:rPr b="1" lang="en-US" sz="1600" spc="-1" strike="noStrike">
                          <a:solidFill>
                            <a:schemeClr val="lt1"/>
                          </a:solidFill>
                          <a:latin typeface="Tahoma"/>
                        </a:rPr>
                        <a:t>Photo</a:t>
                      </a: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endParaRPr b="1" lang="en-US" sz="1600" spc="-1" strike="noStrike">
                        <a:solidFill>
                          <a:schemeClr val="lt1"/>
                        </a:solidFill>
                        <a:latin typeface="Tahoma"/>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endParaRPr b="1" lang="en-US" sz="1600" spc="-1" strike="noStrike">
                        <a:solidFill>
                          <a:schemeClr val="lt1"/>
                        </a:solidFill>
                        <a:latin typeface="Tahoma"/>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endParaRPr b="1" lang="en-US" sz="1600" spc="-1" strike="noStrike">
                        <a:solidFill>
                          <a:schemeClr val="lt1"/>
                        </a:solidFill>
                        <a:latin typeface="Tahoma"/>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endParaRPr b="1" lang="en-US" sz="1600" spc="-1" strike="noStrike">
                        <a:solidFill>
                          <a:schemeClr val="lt1"/>
                        </a:solidFill>
                        <a:latin typeface="Tahoma"/>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endParaRPr b="1" lang="en-US" sz="1600" spc="-1" strike="noStrike">
                        <a:solidFill>
                          <a:schemeClr val="lt1"/>
                        </a:solidFill>
                        <a:latin typeface="Tahoma"/>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endParaRPr b="1" lang="en-US" sz="1600" spc="-1" strike="noStrike">
                        <a:solidFill>
                          <a:schemeClr val="lt1"/>
                        </a:solidFill>
                        <a:latin typeface="Tahoma"/>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70800">
                <a:tc>
                  <a:txBody>
                    <a:bodyPr anchor="t">
                      <a:noAutofit/>
                    </a:bodyPr>
                    <a:p>
                      <a:pPr defTabSz="914400">
                        <a:lnSpc>
                          <a:spcPct val="100000"/>
                        </a:lnSpc>
                      </a:pPr>
                      <a:r>
                        <a:rPr b="0" lang="en-US" sz="1600" spc="-1" strike="noStrike">
                          <a:solidFill>
                            <a:schemeClr val="dk1"/>
                          </a:solidFill>
                          <a:latin typeface="Tahoma"/>
                        </a:rPr>
                        <a:t>Miles</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rPr>
                        <a:t>62</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rPr>
                        <a:t>124</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rPr>
                        <a:t>436</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rPr>
                        <a:t>103</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rPr>
                        <a:t>128</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rPr>
                        <a:t>158</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rPr>
                        <a:t>205</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70800">
                <a:tc>
                  <a:txBody>
                    <a:bodyPr anchor="t">
                      <a:noAutofit/>
                    </a:bodyPr>
                    <a:p>
                      <a:pPr defTabSz="914400">
                        <a:lnSpc>
                          <a:spcPct val="100000"/>
                        </a:lnSpc>
                      </a:pPr>
                      <a:r>
                        <a:rPr b="0" lang="en-US" sz="1600" spc="-1" strike="noStrike">
                          <a:solidFill>
                            <a:schemeClr val="dk1"/>
                          </a:solidFill>
                          <a:latin typeface="Tahoma"/>
                        </a:rPr>
                        <a:t>Date</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rPr>
                        <a:t>Mar 2015</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tabLst>
                          <a:tab algn="l" pos="0"/>
                        </a:tabLst>
                      </a:pPr>
                      <a:r>
                        <a:rPr b="0" lang="en-US" sz="1600" spc="-1" strike="noStrike">
                          <a:solidFill>
                            <a:schemeClr val="dk1"/>
                          </a:solidFill>
                          <a:latin typeface="Tahoma"/>
                        </a:rPr>
                        <a:t>Feb 2017</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tabLst>
                          <a:tab algn="l" pos="0"/>
                        </a:tabLst>
                      </a:pPr>
                      <a:r>
                        <a:rPr b="0" lang="en-US" sz="1600" spc="-1" strike="noStrike">
                          <a:solidFill>
                            <a:schemeClr val="dk1"/>
                          </a:solidFill>
                          <a:latin typeface="Tahoma"/>
                        </a:rPr>
                        <a:t>Sept 2017</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tabLst>
                          <a:tab algn="l" pos="0"/>
                        </a:tabLst>
                      </a:pPr>
                      <a:r>
                        <a:rPr b="0" lang="en-US" sz="1600" spc="-1" strike="noStrike">
                          <a:solidFill>
                            <a:schemeClr val="dk1"/>
                          </a:solidFill>
                          <a:latin typeface="Tahoma"/>
                        </a:rPr>
                        <a:t>April 2021</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rPr>
                        <a:t>May 2023</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rPr>
                        <a:t>July 2023</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tabLst>
                          <a:tab algn="l" pos="0"/>
                        </a:tabLst>
                      </a:pPr>
                      <a:r>
                        <a:rPr b="0" lang="en-US" sz="1600" spc="-1" strike="noStrike">
                          <a:solidFill>
                            <a:schemeClr val="dk1"/>
                          </a:solidFill>
                          <a:latin typeface="Tahoma"/>
                        </a:rPr>
                        <a:t>Oct 2024</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70800">
                <a:tc>
                  <a:txBody>
                    <a:bodyPr anchor="t">
                      <a:noAutofit/>
                    </a:bodyPr>
                    <a:p>
                      <a:pPr defTabSz="914400">
                        <a:lnSpc>
                          <a:spcPct val="100000"/>
                        </a:lnSpc>
                      </a:pPr>
                      <a:r>
                        <a:rPr b="0" lang="en-US" sz="1600" spc="-1" strike="noStrike">
                          <a:solidFill>
                            <a:schemeClr val="dk1"/>
                          </a:solidFill>
                          <a:latin typeface="Tahoma"/>
                        </a:rPr>
                        <a:t>Who</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tabLst>
                          <a:tab algn="l" pos="0"/>
                        </a:tabLst>
                      </a:pPr>
                      <a:r>
                        <a:rPr b="0" lang="en-US" sz="1600" spc="-1" strike="noStrike">
                          <a:solidFill>
                            <a:schemeClr val="dk1"/>
                          </a:solidFill>
                          <a:latin typeface="Tahoma"/>
                        </a:rPr>
                        <a:t>Richard Wallace &amp; Rodney Farrow</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tabLst>
                          <a:tab algn="l" pos="0"/>
                        </a:tabLst>
                      </a:pPr>
                      <a:r>
                        <a:rPr b="0" lang="en-US" sz="1600" spc="-1" strike="noStrike">
                          <a:solidFill>
                            <a:schemeClr val="dk1"/>
                          </a:solidFill>
                          <a:latin typeface="Tahoma"/>
                        </a:rPr>
                        <a:t>Andreas Spiess (HB9BLA)</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tabLst>
                          <a:tab algn="l" pos="0"/>
                        </a:tabLst>
                      </a:pPr>
                      <a:r>
                        <a:rPr b="0" lang="en-US" sz="1600" spc="-1" strike="noStrike">
                          <a:solidFill>
                            <a:schemeClr val="dk1"/>
                          </a:solidFill>
                          <a:latin typeface="Tahoma"/>
                        </a:rPr>
                        <a:t>Thomas Telkamp &amp; Laurens Slats</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rPr>
                        <a:t>PuzzledPancake</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tabLst>
                          <a:tab algn="l" pos="0"/>
                        </a:tabLst>
                      </a:pPr>
                      <a:r>
                        <a:rPr b="0" lang="en-US" sz="1600" spc="-1" strike="noStrike">
                          <a:solidFill>
                            <a:schemeClr val="dk1"/>
                          </a:solidFill>
                          <a:latin typeface="Tahoma"/>
                        </a:rPr>
                        <a:t>StarWatcher, CVR, rook, &amp; kboxlabs</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rPr>
                        <a:t>Kboxlabs</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BZ" sz="1600" spc="-1" strike="noStrike">
                          <a:solidFill>
                            <a:schemeClr val="dk1"/>
                          </a:solidFill>
                          <a:latin typeface="Tahoma"/>
                        </a:rPr>
                        <a:t>MartinR7 &amp; alleg</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24640">
                <a:tc>
                  <a:txBody>
                    <a:bodyPr anchor="t">
                      <a:noAutofit/>
                    </a:bodyPr>
                    <a:p>
                      <a:pPr defTabSz="914400">
                        <a:lnSpc>
                          <a:spcPct val="100000"/>
                        </a:lnSpc>
                      </a:pPr>
                      <a:r>
                        <a:rPr b="0" lang="en-US" sz="1600" spc="-1" strike="noStrike">
                          <a:solidFill>
                            <a:schemeClr val="dk1"/>
                          </a:solidFill>
                          <a:latin typeface="Tahoma"/>
                        </a:rPr>
                        <a:t>Where</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tabLst>
                          <a:tab algn="l" pos="0"/>
                        </a:tabLst>
                      </a:pPr>
                      <a:r>
                        <a:rPr b="0" lang="en-US" sz="1600" spc="-1" strike="noStrike">
                          <a:solidFill>
                            <a:schemeClr val="dk1"/>
                          </a:solidFill>
                          <a:latin typeface="Tahoma"/>
                        </a:rPr>
                        <a:t>Across a bay in South Africa</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tabLst>
                          <a:tab algn="l" pos="0"/>
                        </a:tabLst>
                      </a:pPr>
                      <a:r>
                        <a:rPr b="0" lang="en-US" sz="1600" spc="-1" strike="noStrike">
                          <a:solidFill>
                            <a:schemeClr val="dk1"/>
                          </a:solidFill>
                          <a:latin typeface="Tahoma"/>
                        </a:rPr>
                        <a:t>Swiss Mountain</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tabLst>
                          <a:tab algn="l" pos="0"/>
                        </a:tabLst>
                      </a:pPr>
                      <a:r>
                        <a:rPr b="0" lang="en-US" sz="1600" spc="-1" strike="noStrike">
                          <a:solidFill>
                            <a:schemeClr val="dk1"/>
                          </a:solidFill>
                          <a:latin typeface="Tahoma"/>
                        </a:rPr>
                        <a:t>Balloon at 127,205 feet over Poland</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tabLst>
                          <a:tab algn="l" pos="0"/>
                        </a:tabLst>
                      </a:pPr>
                      <a:r>
                        <a:rPr b="0" lang="en-US" sz="1600" spc="-1" strike="noStrike">
                          <a:solidFill>
                            <a:schemeClr val="dk1"/>
                          </a:solidFill>
                          <a:latin typeface="Tahoma"/>
                        </a:rPr>
                        <a:t>Across a bay in New Zealand</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tabLst>
                          <a:tab algn="l" pos="0"/>
                        </a:tabLst>
                      </a:pPr>
                      <a:r>
                        <a:rPr b="0" lang="en-US" sz="1600" spc="-1" strike="noStrike">
                          <a:solidFill>
                            <a:schemeClr val="dk1"/>
                          </a:solidFill>
                          <a:latin typeface="Tahoma"/>
                        </a:rPr>
                        <a:t>Balloon over Alberta</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tabLst>
                          <a:tab algn="l" pos="0"/>
                        </a:tabLst>
                      </a:pPr>
                      <a:r>
                        <a:rPr b="0" lang="en-US" sz="1600" spc="-1" strike="noStrike">
                          <a:solidFill>
                            <a:schemeClr val="dk1"/>
                          </a:solidFill>
                          <a:latin typeface="Tahoma"/>
                        </a:rPr>
                        <a:t>Hailstone Butte, Canada</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rPr>
                        <a:t>Mountain Top to Mountain Top, Italy</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24640">
                <a:tc>
                  <a:txBody>
                    <a:bodyPr anchor="t">
                      <a:noAutofit/>
                    </a:bodyPr>
                    <a:p>
                      <a:pPr defTabSz="914400">
                        <a:lnSpc>
                          <a:spcPct val="100000"/>
                        </a:lnSpc>
                      </a:pPr>
                      <a:r>
                        <a:rPr b="0" lang="en-US" sz="1600" spc="-1" strike="noStrike">
                          <a:solidFill>
                            <a:schemeClr val="dk1"/>
                          </a:solidFill>
                          <a:latin typeface="Tahoma"/>
                        </a:rPr>
                        <a:t>Protocol</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rPr>
                        <a:t>LoRaWAN</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rPr>
                        <a:t>LoRaWAN</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tabLst>
                          <a:tab algn="l" pos="0"/>
                        </a:tabLst>
                      </a:pPr>
                      <a:r>
                        <a:rPr b="0" lang="en-US" sz="1600" spc="-1" strike="noStrike">
                          <a:solidFill>
                            <a:schemeClr val="dk1"/>
                          </a:solidFill>
                          <a:latin typeface="Tahoma"/>
                        </a:rPr>
                        <a:t>LoRaWAN</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rgbClr val="00b050"/>
                          </a:solidFill>
                          <a:latin typeface="Tahoma"/>
                        </a:rPr>
                        <a:t>Meshtastic</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rgbClr val="00b050"/>
                          </a:solidFill>
                          <a:latin typeface="Tahoma"/>
                        </a:rPr>
                        <a:t>Meshtastic</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rgbClr val="00b050"/>
                          </a:solidFill>
                          <a:latin typeface="Tahoma"/>
                        </a:rPr>
                        <a:t>Meshtastic</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rgbClr val="00b050"/>
                          </a:solidFill>
                          <a:latin typeface="Tahoma"/>
                        </a:rPr>
                        <a:t>Meshtastic</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24640">
                <a:tc>
                  <a:txBody>
                    <a:bodyPr anchor="t">
                      <a:noAutofit/>
                    </a:bodyPr>
                    <a:p>
                      <a:pPr defTabSz="914400">
                        <a:lnSpc>
                          <a:spcPct val="100000"/>
                        </a:lnSpc>
                      </a:pPr>
                      <a:r>
                        <a:rPr b="0" lang="en-US" sz="1600" spc="-1" strike="noStrike">
                          <a:solidFill>
                            <a:schemeClr val="dk1"/>
                          </a:solidFill>
                          <a:latin typeface="Tahoma"/>
                        </a:rPr>
                        <a:t>Hardware</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tabLst>
                          <a:tab algn="l" pos="0"/>
                        </a:tabLst>
                      </a:pPr>
                      <a:r>
                        <a:rPr b="0" lang="en-US" sz="1600" spc="-1" strike="noStrike">
                          <a:solidFill>
                            <a:schemeClr val="dk1"/>
                          </a:solidFill>
                          <a:latin typeface="Tahoma"/>
                        </a:rPr>
                        <a:t>TI CC112x</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rPr>
                        <a:t>RAK831 </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rPr>
                        <a:t>Lacuna Space</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rPr>
                        <a:t>LILYGO </a:t>
                      </a:r>
                      <a:endParaRPr b="0" lang="en-US" sz="1600" spc="-1" strike="noStrike">
                        <a:solidFill>
                          <a:srgbClr val="000000"/>
                        </a:solidFill>
                        <a:latin typeface="Arial"/>
                      </a:endParaRPr>
                    </a:p>
                    <a:p>
                      <a:pPr defTabSz="914400">
                        <a:lnSpc>
                          <a:spcPct val="100000"/>
                        </a:lnSpc>
                      </a:pPr>
                      <a:r>
                        <a:rPr b="0" lang="en-US" sz="1600" spc="-1" strike="noStrike">
                          <a:solidFill>
                            <a:schemeClr val="dk1"/>
                          </a:solidFill>
                          <a:latin typeface="Tahoma"/>
                        </a:rPr>
                        <a:t>T-Beam</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rPr>
                        <a:t>LILYGO </a:t>
                      </a:r>
                      <a:endParaRPr b="0" lang="en-US" sz="1600" spc="-1" strike="noStrike">
                        <a:solidFill>
                          <a:srgbClr val="000000"/>
                        </a:solidFill>
                        <a:latin typeface="Arial"/>
                      </a:endParaRPr>
                    </a:p>
                    <a:p>
                      <a:pPr defTabSz="914400">
                        <a:lnSpc>
                          <a:spcPct val="100000"/>
                        </a:lnSpc>
                      </a:pPr>
                      <a:r>
                        <a:rPr b="0" lang="en-US" sz="1600" spc="-1" strike="noStrike">
                          <a:solidFill>
                            <a:schemeClr val="dk1"/>
                          </a:solidFill>
                          <a:latin typeface="Tahoma"/>
                        </a:rPr>
                        <a:t>T-Beam</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rPr>
                        <a:t>RAK4631</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rPr>
                        <a:t>RAK4631, </a:t>
                      </a:r>
                      <a:r>
                        <a:rPr b="0" lang="en-BZ" sz="1600" spc="-1" strike="noStrike">
                          <a:solidFill>
                            <a:schemeClr val="dk1"/>
                          </a:solidFill>
                          <a:latin typeface="Tahoma"/>
                        </a:rPr>
                        <a:t>2.8 dBi antenna</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pic>
        <p:nvPicPr>
          <p:cNvPr id="109" name="Picture 3" descr=""/>
          <p:cNvPicPr/>
          <p:nvPr/>
        </p:nvPicPr>
        <p:blipFill>
          <a:blip r:embed="rId1"/>
          <a:srcRect l="0" t="0" r="32211" b="0"/>
          <a:stretch/>
        </p:blipFill>
        <p:spPr>
          <a:xfrm>
            <a:off x="1457280" y="1533960"/>
            <a:ext cx="1321200" cy="1352520"/>
          </a:xfrm>
          <a:prstGeom prst="rect">
            <a:avLst/>
          </a:prstGeom>
          <a:ln w="0">
            <a:noFill/>
          </a:ln>
        </p:spPr>
      </p:pic>
      <p:pic>
        <p:nvPicPr>
          <p:cNvPr id="110" name="Picture 6" descr="image"/>
          <p:cNvPicPr/>
          <p:nvPr/>
        </p:nvPicPr>
        <p:blipFill>
          <a:blip r:embed="rId2"/>
          <a:srcRect l="36632" t="28196" r="9006" b="5201"/>
          <a:stretch/>
        </p:blipFill>
        <p:spPr>
          <a:xfrm>
            <a:off x="5847840" y="1626480"/>
            <a:ext cx="1268280" cy="1166760"/>
          </a:xfrm>
          <a:prstGeom prst="rect">
            <a:avLst/>
          </a:prstGeom>
          <a:ln w="0">
            <a:noFill/>
          </a:ln>
        </p:spPr>
      </p:pic>
      <p:pic>
        <p:nvPicPr>
          <p:cNvPr id="111" name="Picture 4" descr="Balloon"/>
          <p:cNvPicPr/>
          <p:nvPr/>
        </p:nvPicPr>
        <p:blipFill>
          <a:blip r:embed="rId3"/>
          <a:srcRect l="38117" t="34780" r="32887" b="39088"/>
          <a:stretch/>
        </p:blipFill>
        <p:spPr>
          <a:xfrm>
            <a:off x="7338240" y="1447920"/>
            <a:ext cx="1268280" cy="1524240"/>
          </a:xfrm>
          <a:prstGeom prst="rect">
            <a:avLst/>
          </a:prstGeom>
          <a:ln w="0">
            <a:noFill/>
          </a:ln>
        </p:spPr>
      </p:pic>
      <p:pic>
        <p:nvPicPr>
          <p:cNvPr id="112" name="Picture 2" descr="IMG_0137"/>
          <p:cNvPicPr/>
          <p:nvPr/>
        </p:nvPicPr>
        <p:blipFill>
          <a:blip r:embed="rId4"/>
          <a:stretch/>
        </p:blipFill>
        <p:spPr>
          <a:xfrm>
            <a:off x="8931960" y="1496520"/>
            <a:ext cx="1042200" cy="1389600"/>
          </a:xfrm>
          <a:prstGeom prst="rect">
            <a:avLst/>
          </a:prstGeom>
          <a:ln w="0">
            <a:noFill/>
          </a:ln>
        </p:spPr>
      </p:pic>
      <p:pic>
        <p:nvPicPr>
          <p:cNvPr id="113" name="Picture 2" descr="Balloon"/>
          <p:cNvPicPr/>
          <p:nvPr/>
        </p:nvPicPr>
        <p:blipFill>
          <a:blip r:embed="rId5"/>
          <a:srcRect l="61874" t="11559" r="14174" b="45507"/>
          <a:stretch/>
        </p:blipFill>
        <p:spPr>
          <a:xfrm>
            <a:off x="4543920" y="1429200"/>
            <a:ext cx="966600" cy="1524240"/>
          </a:xfrm>
          <a:prstGeom prst="rect">
            <a:avLst/>
          </a:prstGeom>
          <a:ln w="0">
            <a:noFill/>
          </a:ln>
        </p:spPr>
      </p:pic>
      <p:pic>
        <p:nvPicPr>
          <p:cNvPr id="114" name="Picture 9" descr=""/>
          <p:cNvPicPr/>
          <p:nvPr/>
        </p:nvPicPr>
        <p:blipFill>
          <a:blip r:embed="rId6"/>
          <a:stretch/>
        </p:blipFill>
        <p:spPr>
          <a:xfrm>
            <a:off x="2880720" y="1650600"/>
            <a:ext cx="1405800" cy="1142640"/>
          </a:xfrm>
          <a:prstGeom prst="rect">
            <a:avLst/>
          </a:prstGeom>
          <a:ln w="0">
            <a:noFill/>
          </a:ln>
        </p:spPr>
      </p:pic>
      <p:pic>
        <p:nvPicPr>
          <p:cNvPr id="115" name="Picture 13" descr=""/>
          <p:cNvPicPr/>
          <p:nvPr/>
        </p:nvPicPr>
        <p:blipFill>
          <a:blip r:embed="rId7"/>
          <a:stretch/>
        </p:blipFill>
        <p:spPr>
          <a:xfrm>
            <a:off x="10299240" y="1919520"/>
            <a:ext cx="1203480" cy="6800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 name="Picture 2" descr=""/>
          <p:cNvPicPr/>
          <p:nvPr/>
        </p:nvPicPr>
        <p:blipFill>
          <a:blip r:embed="rId1"/>
          <a:stretch/>
        </p:blipFill>
        <p:spPr>
          <a:xfrm>
            <a:off x="6806880" y="290160"/>
            <a:ext cx="4705200" cy="6277680"/>
          </a:xfrm>
          <a:prstGeom prst="rect">
            <a:avLst/>
          </a:prstGeom>
          <a:ln w="0">
            <a:noFill/>
          </a:ln>
        </p:spPr>
      </p:pic>
      <p:sp>
        <p:nvSpPr>
          <p:cNvPr id="117" name="Google Shape;90;p16"/>
          <p:cNvSpPr/>
          <p:nvPr/>
        </p:nvSpPr>
        <p:spPr>
          <a:xfrm>
            <a:off x="311760" y="444960"/>
            <a:ext cx="8520120" cy="572400"/>
          </a:xfrm>
          <a:prstGeom prst="rect">
            <a:avLst/>
          </a:prstGeom>
          <a:noFill/>
          <a:ln w="0">
            <a:noFill/>
          </a:ln>
        </p:spPr>
        <p:style>
          <a:lnRef idx="0"/>
          <a:fillRef idx="0"/>
          <a:effectRef idx="0"/>
          <a:fontRef idx="minor"/>
        </p:style>
        <p:txBody>
          <a:bodyPr tIns="91440" bIns="91440" anchor="t">
            <a:noAutofit/>
          </a:bodyPr>
          <a:p>
            <a:pPr defTabSz="914400">
              <a:lnSpc>
                <a:spcPct val="90000"/>
              </a:lnSpc>
            </a:pPr>
            <a:r>
              <a:rPr b="0" lang="en-US" sz="4000" spc="-1" strike="noStrike">
                <a:solidFill>
                  <a:schemeClr val="dk1"/>
                </a:solidFill>
                <a:latin typeface="Tahoma"/>
                <a:ea typeface="Tahoma"/>
              </a:rPr>
              <a:t>Solar Powered Repeaters</a:t>
            </a:r>
            <a:endParaRPr b="0" lang="en-US" sz="4000" spc="-1" strike="noStrike">
              <a:solidFill>
                <a:srgbClr val="000000"/>
              </a:solidFill>
              <a:latin typeface="Arial"/>
            </a:endParaRPr>
          </a:p>
        </p:txBody>
      </p:sp>
      <p:sp>
        <p:nvSpPr>
          <p:cNvPr id="118" name="TextBox 3"/>
          <p:cNvSpPr/>
          <p:nvPr/>
        </p:nvSpPr>
        <p:spPr>
          <a:xfrm>
            <a:off x="821520" y="1475640"/>
            <a:ext cx="4884840" cy="4753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ahoma"/>
              </a:rPr>
              <a:t>We have a solar powered repeater at HacDC that has been running non-stop without intervention for &gt;3 months (since Dec 17 2024). This node uses a design that was iterated at Austin Mesh, where we found:</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1" lang="en-US" sz="1800" spc="-1" strike="noStrike">
                <a:solidFill>
                  <a:schemeClr val="dk1"/>
                </a:solidFill>
                <a:latin typeface="Tahoma"/>
              </a:rPr>
              <a:t>What doesn’t work:</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Tahoma"/>
              </a:rPr>
              <a:t>RAK’s built-in solar charge controller with 18650 batteries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Tahoma"/>
              </a:rPr>
              <a:t>Completely watertight cases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1" lang="en-US" sz="1800" spc="-1" strike="noStrike">
                <a:solidFill>
                  <a:schemeClr val="dk1"/>
                </a:solidFill>
                <a:latin typeface="Tahoma"/>
              </a:rPr>
              <a:t>What works: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Tahoma"/>
              </a:rPr>
              <a:t>Battery and solar panel: Voltaic V25 battery pack, 10+ watt USB-C solar panel</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Tahoma"/>
              </a:rPr>
              <a:t>Antenna: fiberglass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Tahoma"/>
              </a:rPr>
              <a:t>Chip: Rak</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Tahoma"/>
              </a:rPr>
              <a:t>Case: waterproof with weep vent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19" name="Table 1"/>
          <p:cNvGraphicFramePr/>
          <p:nvPr/>
        </p:nvGraphicFramePr>
        <p:xfrm>
          <a:off x="790560" y="1572120"/>
          <a:ext cx="6667560" cy="4333680"/>
        </p:xfrm>
        <a:graphic>
          <a:graphicData uri="http://schemas.openxmlformats.org/drawingml/2006/table">
            <a:tbl>
              <a:tblPr/>
              <a:tblGrid>
                <a:gridCol w="2222640"/>
                <a:gridCol w="2222640"/>
                <a:gridCol w="2222640"/>
              </a:tblGrid>
              <a:tr h="289800">
                <a:tc>
                  <a:txBody>
                    <a:bodyPr lIns="72360" rIns="72360" tIns="36000" bIns="36000" anchor="ctr">
                      <a:noAutofit/>
                    </a:bodyPr>
                    <a:p>
                      <a:pPr defTabSz="914400">
                        <a:lnSpc>
                          <a:spcPct val="100000"/>
                        </a:lnSpc>
                      </a:pPr>
                      <a:r>
                        <a:rPr b="1" lang="en-BZ" sz="1600" spc="-1" strike="noStrike">
                          <a:solidFill>
                            <a:schemeClr val="dk1"/>
                          </a:solidFill>
                          <a:latin typeface="Calibri"/>
                        </a:rPr>
                        <a:t>Item</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1" lang="en-BZ" sz="1600" spc="-1" strike="noStrike">
                          <a:solidFill>
                            <a:schemeClr val="dk1"/>
                          </a:solidFill>
                          <a:latin typeface="Calibri"/>
                        </a:rPr>
                        <a:t>Product Name</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1" lang="en-BZ" sz="1600" spc="-1" strike="noStrike">
                          <a:solidFill>
                            <a:schemeClr val="dk1"/>
                          </a:solidFill>
                          <a:latin typeface="Calibri"/>
                        </a:rPr>
                        <a:t>Cost</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89800">
                <a:tc>
                  <a:txBody>
                    <a:bodyPr lIns="72360" rIns="72360" tIns="36000" bIns="36000" anchor="ctr">
                      <a:noAutofit/>
                    </a:bodyPr>
                    <a:p>
                      <a:pPr defTabSz="914400">
                        <a:lnSpc>
                          <a:spcPct val="100000"/>
                        </a:lnSpc>
                      </a:pPr>
                      <a:r>
                        <a:rPr b="0" lang="en-BZ" sz="1600" spc="-1" strike="noStrike">
                          <a:solidFill>
                            <a:schemeClr val="dk1"/>
                          </a:solidFill>
                          <a:latin typeface="Calibri"/>
                        </a:rPr>
                        <a:t>Solar Panel</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0" lang="en-BZ" sz="1600" spc="-1" strike="noStrike">
                          <a:solidFill>
                            <a:schemeClr val="dk1"/>
                          </a:solidFill>
                          <a:latin typeface="Calibri"/>
                        </a:rPr>
                        <a:t>Soshine 12W</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0" lang="en-BZ" sz="1600" spc="-1" strike="noStrike">
                          <a:solidFill>
                            <a:schemeClr val="dk1"/>
                          </a:solidFill>
                          <a:latin typeface="Calibri"/>
                        </a:rPr>
                        <a:t>$30</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07600">
                <a:tc>
                  <a:txBody>
                    <a:bodyPr lIns="72360" rIns="72360" tIns="36000" bIns="36000" anchor="ctr">
                      <a:noAutofit/>
                    </a:bodyPr>
                    <a:p>
                      <a:pPr defTabSz="914400">
                        <a:lnSpc>
                          <a:spcPct val="100000"/>
                        </a:lnSpc>
                      </a:pPr>
                      <a:r>
                        <a:rPr b="0" lang="en-BZ" sz="1600" spc="-1" strike="noStrike">
                          <a:solidFill>
                            <a:schemeClr val="dk1"/>
                          </a:solidFill>
                          <a:latin typeface="Calibri"/>
                        </a:rPr>
                        <a:t>Battery</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0" lang="en-BZ" sz="1600" spc="-1" strike="noStrike">
                          <a:solidFill>
                            <a:schemeClr val="dk1"/>
                          </a:solidFill>
                          <a:latin typeface="Calibri"/>
                        </a:rPr>
                        <a:t>Voltaic Systems V25</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0" lang="en-BZ" sz="1600" spc="-1" strike="noStrike">
                          <a:solidFill>
                            <a:schemeClr val="dk1"/>
                          </a:solidFill>
                          <a:latin typeface="Calibri"/>
                        </a:rPr>
                        <a:t>$44</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89800">
                <a:tc>
                  <a:txBody>
                    <a:bodyPr lIns="72360" rIns="72360" tIns="36000" bIns="36000" anchor="ctr">
                      <a:noAutofit/>
                    </a:bodyPr>
                    <a:p>
                      <a:pPr defTabSz="914400">
                        <a:lnSpc>
                          <a:spcPct val="100000"/>
                        </a:lnSpc>
                      </a:pPr>
                      <a:r>
                        <a:rPr b="0" lang="en-BZ" sz="1600" spc="-1" strike="noStrike">
                          <a:solidFill>
                            <a:schemeClr val="dk1"/>
                          </a:solidFill>
                          <a:latin typeface="Calibri"/>
                        </a:rPr>
                        <a:t>Rak Board</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0" lang="en-BZ" sz="1600" spc="-1" strike="noStrike">
                          <a:solidFill>
                            <a:schemeClr val="dk1"/>
                          </a:solidFill>
                          <a:latin typeface="Calibri"/>
                        </a:rPr>
                        <a:t>RAK Meshtastic Kit</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0" lang="en-BZ" sz="1600" spc="-1" strike="noStrike">
                          <a:solidFill>
                            <a:schemeClr val="dk1"/>
                          </a:solidFill>
                          <a:latin typeface="Calibri"/>
                        </a:rPr>
                        <a:t>$37</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89800">
                <a:tc>
                  <a:txBody>
                    <a:bodyPr lIns="72360" rIns="72360" tIns="36000" bIns="36000" anchor="ctr">
                      <a:noAutofit/>
                    </a:bodyPr>
                    <a:p>
                      <a:pPr defTabSz="914400">
                        <a:lnSpc>
                          <a:spcPct val="100000"/>
                        </a:lnSpc>
                      </a:pPr>
                      <a:r>
                        <a:rPr b="0" lang="en-BZ" sz="1600" spc="-1" strike="noStrike">
                          <a:solidFill>
                            <a:schemeClr val="dk1"/>
                          </a:solidFill>
                          <a:latin typeface="Calibri"/>
                        </a:rPr>
                        <a:t>Antenna Connector</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0" lang="en-US" sz="1600" spc="-1" strike="noStrike">
                          <a:solidFill>
                            <a:schemeClr val="dk1"/>
                          </a:solidFill>
                          <a:latin typeface="Calibri"/>
                        </a:rPr>
                        <a:t>IPEX to N Type Female</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0" lang="en-BZ" sz="1600" spc="-1" strike="noStrike">
                          <a:solidFill>
                            <a:schemeClr val="dk1"/>
                          </a:solidFill>
                          <a:latin typeface="Calibri"/>
                        </a:rPr>
                        <a:t>$4</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89800">
                <a:tc>
                  <a:txBody>
                    <a:bodyPr lIns="72360" rIns="72360" tIns="36000" bIns="36000" anchor="ctr">
                      <a:noAutofit/>
                    </a:bodyPr>
                    <a:p>
                      <a:pPr defTabSz="914400">
                        <a:lnSpc>
                          <a:spcPct val="100000"/>
                        </a:lnSpc>
                      </a:pPr>
                      <a:r>
                        <a:rPr b="0" lang="en-BZ" sz="1600" spc="-1" strike="noStrike">
                          <a:solidFill>
                            <a:schemeClr val="dk1"/>
                          </a:solidFill>
                          <a:latin typeface="Calibri"/>
                        </a:rPr>
                        <a:t>Antenna</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0" lang="pt-BR" sz="1600" spc="-1" strike="noStrike">
                          <a:solidFill>
                            <a:schemeClr val="dk1"/>
                          </a:solidFill>
                          <a:latin typeface="Calibri"/>
                        </a:rPr>
                        <a:t>915 MHz 3 dBi N-Female</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0" lang="en-BZ" sz="1600" spc="-1" strike="noStrike">
                          <a:solidFill>
                            <a:schemeClr val="dk1"/>
                          </a:solidFill>
                          <a:latin typeface="Calibri"/>
                        </a:rPr>
                        <a:t>$39</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725040">
                <a:tc>
                  <a:txBody>
                    <a:bodyPr lIns="72360" rIns="72360" tIns="36000" bIns="36000" anchor="ctr">
                      <a:noAutofit/>
                    </a:bodyPr>
                    <a:p>
                      <a:pPr defTabSz="914400">
                        <a:lnSpc>
                          <a:spcPct val="100000"/>
                        </a:lnSpc>
                      </a:pPr>
                      <a:r>
                        <a:rPr b="0" lang="en-BZ" sz="1600" spc="-1" strike="noStrike">
                          <a:solidFill>
                            <a:schemeClr val="dk1"/>
                          </a:solidFill>
                          <a:latin typeface="Calibri"/>
                        </a:rPr>
                        <a:t>Box</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0" lang="en-US" sz="1600" spc="-1" strike="noStrike">
                          <a:solidFill>
                            <a:schemeClr val="dk1"/>
                          </a:solidFill>
                          <a:latin typeface="Calibri"/>
                        </a:rPr>
                        <a:t>ABS Box with mounting tabs, 158mm x 90mm x 46mm</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0" lang="en-BZ" sz="1600" spc="-1" strike="noStrike">
                          <a:solidFill>
                            <a:schemeClr val="dk1"/>
                          </a:solidFill>
                          <a:latin typeface="Calibri"/>
                        </a:rPr>
                        <a:t>$9</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89800">
                <a:tc>
                  <a:txBody>
                    <a:bodyPr lIns="72360" rIns="72360" tIns="36000" bIns="36000" anchor="ctr">
                      <a:noAutofit/>
                    </a:bodyPr>
                    <a:p>
                      <a:pPr defTabSz="914400">
                        <a:lnSpc>
                          <a:spcPct val="100000"/>
                        </a:lnSpc>
                      </a:pPr>
                      <a:r>
                        <a:rPr b="0" lang="en-BZ" sz="1600" spc="-1" strike="noStrike">
                          <a:solidFill>
                            <a:schemeClr val="dk1"/>
                          </a:solidFill>
                          <a:latin typeface="Calibri"/>
                        </a:rPr>
                        <a:t>Drain Plug</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0" lang="en-BZ" sz="1600" spc="-1" strike="noStrike">
                          <a:solidFill>
                            <a:schemeClr val="dk1"/>
                          </a:solidFill>
                          <a:latin typeface="Calibri"/>
                        </a:rPr>
                        <a:t>VENT-PS1YBK-N8001</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0" lang="en-BZ" sz="1600" spc="-1" strike="noStrike">
                          <a:solidFill>
                            <a:schemeClr val="dk1"/>
                          </a:solidFill>
                          <a:latin typeface="Calibri"/>
                        </a:rPr>
                        <a:t>$5</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89800">
                <a:tc>
                  <a:txBody>
                    <a:bodyPr lIns="72360" rIns="72360" tIns="36000" bIns="36000" anchor="ctr">
                      <a:noAutofit/>
                    </a:bodyPr>
                    <a:p>
                      <a:pPr defTabSz="914400">
                        <a:lnSpc>
                          <a:spcPct val="100000"/>
                        </a:lnSpc>
                      </a:pPr>
                      <a:r>
                        <a:rPr b="0" lang="en-BZ" sz="1600" spc="-1" strike="noStrike">
                          <a:solidFill>
                            <a:schemeClr val="dk1"/>
                          </a:solidFill>
                          <a:latin typeface="Calibri"/>
                        </a:rPr>
                        <a:t>USB Cable Pass-Through</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0" lang="en-BZ" sz="1600" spc="-1" strike="noStrike">
                          <a:solidFill>
                            <a:schemeClr val="dk1"/>
                          </a:solidFill>
                          <a:latin typeface="Calibri"/>
                        </a:rPr>
                        <a:t>3/4 NPT Cable Gland</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0" lang="en-BZ" sz="1600" spc="-1" strike="noStrike">
                          <a:solidFill>
                            <a:schemeClr val="dk1"/>
                          </a:solidFill>
                          <a:latin typeface="Calibri"/>
                        </a:rPr>
                        <a:t>$2</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89800">
                <a:tc>
                  <a:txBody>
                    <a:bodyPr lIns="72360" rIns="72360" tIns="36000" bIns="36000" anchor="ctr">
                      <a:noAutofit/>
                    </a:bodyPr>
                    <a:p>
                      <a:pPr defTabSz="914400">
                        <a:lnSpc>
                          <a:spcPct val="100000"/>
                        </a:lnSpc>
                      </a:pPr>
                      <a:r>
                        <a:rPr b="0" lang="en-BZ" sz="1600" spc="-1" strike="noStrike">
                          <a:solidFill>
                            <a:schemeClr val="dk1"/>
                          </a:solidFill>
                          <a:latin typeface="Calibri"/>
                        </a:rPr>
                        <a:t>Antenna Wrap</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0" lang="en-BZ" sz="1600" spc="-1" strike="noStrike">
                          <a:solidFill>
                            <a:schemeClr val="dk1"/>
                          </a:solidFill>
                          <a:latin typeface="Calibri"/>
                        </a:rPr>
                        <a:t>Proxicast</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0" lang="en-BZ" sz="1600" spc="-1" strike="noStrike">
                          <a:solidFill>
                            <a:schemeClr val="dk1"/>
                          </a:solidFill>
                          <a:latin typeface="Calibri"/>
                        </a:rPr>
                        <a:t>$2</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07600">
                <a:tc>
                  <a:txBody>
                    <a:bodyPr lIns="72360" rIns="72360" tIns="36000" bIns="36000" anchor="ctr">
                      <a:noAutofit/>
                    </a:bodyPr>
                    <a:p>
                      <a:pPr defTabSz="914400">
                        <a:lnSpc>
                          <a:spcPct val="100000"/>
                        </a:lnSpc>
                      </a:pPr>
                      <a:r>
                        <a:rPr b="0" lang="en-BZ" sz="1600" spc="-1" strike="noStrike">
                          <a:solidFill>
                            <a:schemeClr val="dk1"/>
                          </a:solidFill>
                          <a:latin typeface="Calibri"/>
                        </a:rPr>
                        <a:t>Coax Cable</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0" lang="en-US" sz="1600" spc="-1" strike="noStrike">
                          <a:solidFill>
                            <a:schemeClr val="dk1"/>
                          </a:solidFill>
                          <a:latin typeface="Calibri"/>
                        </a:rPr>
                        <a:t>3' KMR400 N Female to N Male</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0" lang="en-BZ" sz="1600" spc="-1" strike="noStrike">
                          <a:solidFill>
                            <a:schemeClr val="dk1"/>
                          </a:solidFill>
                          <a:latin typeface="Calibri"/>
                        </a:rPr>
                        <a:t>$13</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0">
                <a:tc>
                  <a:txBody>
                    <a:bodyPr lIns="72360" rIns="72360" tIns="36000" bIns="36000" anchor="ctr">
                      <a:noAutofit/>
                    </a:bodyPr>
                    <a:p>
                      <a:pPr defTabSz="914400">
                        <a:lnSpc>
                          <a:spcPct val="100000"/>
                        </a:lnSpc>
                      </a:pPr>
                      <a:r>
                        <a:rPr b="0" lang="en-BZ" sz="1600" spc="-1" strike="noStrike">
                          <a:solidFill>
                            <a:schemeClr val="dk1"/>
                          </a:solidFill>
                          <a:latin typeface="Calibri"/>
                        </a:rPr>
                        <a:t> </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0" lang="en-BZ" sz="1600" spc="-1" strike="noStrike">
                          <a:solidFill>
                            <a:schemeClr val="dk1"/>
                          </a:solidFill>
                          <a:latin typeface="Calibri"/>
                        </a:rPr>
                        <a:t> </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2360" rIns="72360" tIns="36000" bIns="36000" anchor="ctr">
                      <a:noAutofit/>
                    </a:bodyPr>
                    <a:p>
                      <a:pPr defTabSz="914400">
                        <a:lnSpc>
                          <a:spcPct val="100000"/>
                        </a:lnSpc>
                      </a:pPr>
                      <a:r>
                        <a:rPr b="1" lang="en-BZ" sz="1600" spc="-1" strike="noStrike">
                          <a:solidFill>
                            <a:schemeClr val="dk1"/>
                          </a:solidFill>
                          <a:latin typeface="Calibri"/>
                        </a:rPr>
                        <a:t>$185</a:t>
                      </a:r>
                      <a:endParaRPr b="0" lang="en-US" sz="1600" spc="-1" strike="noStrike">
                        <a:solidFill>
                          <a:srgbClr val="000000"/>
                        </a:solidFill>
                        <a:latin typeface="Arial"/>
                      </a:endParaRPr>
                    </a:p>
                  </a:txBody>
                  <a:tcPr anchor="ctr" marL="72360" marR="72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120" name="Google Shape;90;p16"/>
          <p:cNvSpPr/>
          <p:nvPr/>
        </p:nvSpPr>
        <p:spPr>
          <a:xfrm>
            <a:off x="311760" y="444960"/>
            <a:ext cx="8520120" cy="572400"/>
          </a:xfrm>
          <a:prstGeom prst="rect">
            <a:avLst/>
          </a:prstGeom>
          <a:noFill/>
          <a:ln w="0">
            <a:noFill/>
          </a:ln>
        </p:spPr>
        <p:style>
          <a:lnRef idx="0"/>
          <a:fillRef idx="0"/>
          <a:effectRef idx="0"/>
          <a:fontRef idx="minor"/>
        </p:style>
        <p:txBody>
          <a:bodyPr tIns="91440" bIns="91440" anchor="t">
            <a:noAutofit/>
          </a:bodyPr>
          <a:p>
            <a:pPr defTabSz="914400">
              <a:lnSpc>
                <a:spcPct val="90000"/>
              </a:lnSpc>
            </a:pPr>
            <a:r>
              <a:rPr b="0" lang="en-US" sz="4000" spc="-1" strike="noStrike">
                <a:solidFill>
                  <a:schemeClr val="dk1"/>
                </a:solidFill>
                <a:latin typeface="Tahoma"/>
                <a:ea typeface="Tahoma"/>
              </a:rPr>
              <a:t>Solar Powered Repeater Parts List</a:t>
            </a:r>
            <a:endParaRPr b="0" lang="en-US" sz="4000" spc="-1" strike="noStrike">
              <a:solidFill>
                <a:srgbClr val="000000"/>
              </a:solidFill>
              <a:latin typeface="Arial"/>
            </a:endParaRPr>
          </a:p>
        </p:txBody>
      </p:sp>
      <p:pic>
        <p:nvPicPr>
          <p:cNvPr id="121" name="Picture 4" descr=""/>
          <p:cNvPicPr/>
          <p:nvPr/>
        </p:nvPicPr>
        <p:blipFill>
          <a:blip r:embed="rId1"/>
          <a:stretch/>
        </p:blipFill>
        <p:spPr>
          <a:xfrm>
            <a:off x="8160840" y="932760"/>
            <a:ext cx="3554280" cy="53582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Google Shape;90;p16"/>
          <p:cNvSpPr/>
          <p:nvPr/>
        </p:nvSpPr>
        <p:spPr>
          <a:xfrm>
            <a:off x="311760" y="444960"/>
            <a:ext cx="8520120" cy="572400"/>
          </a:xfrm>
          <a:prstGeom prst="rect">
            <a:avLst/>
          </a:prstGeom>
          <a:noFill/>
          <a:ln w="0">
            <a:noFill/>
          </a:ln>
        </p:spPr>
        <p:style>
          <a:lnRef idx="0"/>
          <a:fillRef idx="0"/>
          <a:effectRef idx="0"/>
          <a:fontRef idx="minor"/>
        </p:style>
        <p:txBody>
          <a:bodyPr tIns="91440" bIns="91440" anchor="t">
            <a:noAutofit/>
          </a:bodyPr>
          <a:p>
            <a:pPr defTabSz="914400">
              <a:lnSpc>
                <a:spcPct val="90000"/>
              </a:lnSpc>
            </a:pPr>
            <a:r>
              <a:rPr b="0" lang="en-US" sz="4000" spc="-1" strike="noStrike">
                <a:solidFill>
                  <a:schemeClr val="dk1"/>
                </a:solidFill>
                <a:latin typeface="Tahoma"/>
                <a:ea typeface="Tahoma"/>
              </a:rPr>
              <a:t>Bulletin Board System (BBS)</a:t>
            </a:r>
            <a:endParaRPr b="0" lang="en-US" sz="4000" spc="-1" strike="noStrike">
              <a:solidFill>
                <a:srgbClr val="000000"/>
              </a:solidFill>
              <a:latin typeface="Arial"/>
            </a:endParaRPr>
          </a:p>
        </p:txBody>
      </p:sp>
      <p:pic>
        <p:nvPicPr>
          <p:cNvPr id="123" name="Picture 7" descr=""/>
          <p:cNvPicPr/>
          <p:nvPr/>
        </p:nvPicPr>
        <p:blipFill>
          <a:blip r:embed="rId1"/>
          <a:stretch/>
        </p:blipFill>
        <p:spPr>
          <a:xfrm>
            <a:off x="7083720" y="444960"/>
            <a:ext cx="4615560" cy="6251400"/>
          </a:xfrm>
          <a:prstGeom prst="rect">
            <a:avLst/>
          </a:prstGeom>
          <a:ln w="0">
            <a:noFill/>
          </a:ln>
        </p:spPr>
      </p:pic>
      <p:pic>
        <p:nvPicPr>
          <p:cNvPr id="124" name="Picture 9" descr=""/>
          <p:cNvPicPr/>
          <p:nvPr/>
        </p:nvPicPr>
        <p:blipFill>
          <a:blip r:embed="rId2"/>
          <a:stretch/>
        </p:blipFill>
        <p:spPr>
          <a:xfrm>
            <a:off x="492120" y="1834560"/>
            <a:ext cx="6263640" cy="34722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 name="Picture 2" descr=""/>
          <p:cNvPicPr/>
          <p:nvPr/>
        </p:nvPicPr>
        <p:blipFill>
          <a:blip r:embed="rId1"/>
          <a:srcRect l="34688" t="32036" r="0" b="0"/>
          <a:stretch/>
        </p:blipFill>
        <p:spPr>
          <a:xfrm>
            <a:off x="4160520" y="2782440"/>
            <a:ext cx="3534120" cy="3232440"/>
          </a:xfrm>
          <a:prstGeom prst="rect">
            <a:avLst/>
          </a:prstGeom>
          <a:ln w="0">
            <a:noFill/>
          </a:ln>
        </p:spPr>
      </p:pic>
      <p:sp>
        <p:nvSpPr>
          <p:cNvPr id="126" name="TextBox 4"/>
          <p:cNvSpPr/>
          <p:nvPr/>
        </p:nvSpPr>
        <p:spPr>
          <a:xfrm>
            <a:off x="4122000" y="1301040"/>
            <a:ext cx="3795120" cy="1461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BZ" sz="1800" spc="-1" strike="noStrike">
                <a:solidFill>
                  <a:schemeClr val="dk1"/>
                </a:solidFill>
                <a:latin typeface="Calibri"/>
              </a:rPr>
              <a:t>A number of users in Virginia (NoVa Mesh) are using a non-default channel (LongFast Slot 9: 904.125), so it doesn’t mesh up with the rest of the United States.</a:t>
            </a:r>
            <a:endParaRPr b="0" lang="en-US" sz="1800" spc="-1" strike="noStrike">
              <a:solidFill>
                <a:srgbClr val="000000"/>
              </a:solidFill>
              <a:latin typeface="Arial"/>
            </a:endParaRPr>
          </a:p>
        </p:txBody>
      </p:sp>
      <p:sp>
        <p:nvSpPr>
          <p:cNvPr id="127" name="Google Shape;90;p16"/>
          <p:cNvSpPr/>
          <p:nvPr/>
        </p:nvSpPr>
        <p:spPr>
          <a:xfrm>
            <a:off x="311760" y="444960"/>
            <a:ext cx="8520120" cy="572400"/>
          </a:xfrm>
          <a:prstGeom prst="rect">
            <a:avLst/>
          </a:prstGeom>
          <a:noFill/>
          <a:ln w="0">
            <a:noFill/>
          </a:ln>
        </p:spPr>
        <p:style>
          <a:lnRef idx="0"/>
          <a:fillRef idx="0"/>
          <a:effectRef idx="0"/>
          <a:fontRef idx="minor"/>
        </p:style>
        <p:txBody>
          <a:bodyPr tIns="91440" bIns="91440" anchor="t">
            <a:noAutofit/>
          </a:bodyPr>
          <a:p>
            <a:pPr defTabSz="914400">
              <a:lnSpc>
                <a:spcPct val="90000"/>
              </a:lnSpc>
            </a:pPr>
            <a:r>
              <a:rPr b="0" lang="en-US" sz="4000" spc="-1" strike="noStrike">
                <a:solidFill>
                  <a:schemeClr val="dk1"/>
                </a:solidFill>
                <a:latin typeface="Tahoma"/>
                <a:ea typeface="Tahoma"/>
              </a:rPr>
              <a:t>Expansion into Virginia</a:t>
            </a:r>
            <a:endParaRPr b="0" lang="en-US" sz="4000" spc="-1" strike="noStrike">
              <a:solidFill>
                <a:srgbClr val="000000"/>
              </a:solidFill>
              <a:latin typeface="Arial"/>
            </a:endParaRPr>
          </a:p>
        </p:txBody>
      </p:sp>
      <p:sp>
        <p:nvSpPr>
          <p:cNvPr id="128" name="TextBox 12"/>
          <p:cNvSpPr/>
          <p:nvPr/>
        </p:nvSpPr>
        <p:spPr>
          <a:xfrm>
            <a:off x="311760" y="1301040"/>
            <a:ext cx="396252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BZ" sz="1800" spc="-1" strike="noStrike">
                <a:solidFill>
                  <a:schemeClr val="dk1"/>
                </a:solidFill>
                <a:latin typeface="Calibri"/>
              </a:rPr>
              <a:t>DC mesh uses the default channel (LongFast Slot 1: 902.125 MHz). We coverage into Virginia now.</a:t>
            </a:r>
            <a:endParaRPr b="0" lang="en-US" sz="1800" spc="-1" strike="noStrike">
              <a:solidFill>
                <a:srgbClr val="000000"/>
              </a:solidFill>
              <a:latin typeface="Arial"/>
            </a:endParaRPr>
          </a:p>
        </p:txBody>
      </p:sp>
      <p:pic>
        <p:nvPicPr>
          <p:cNvPr id="129" name="35F72ED8-0E9E-49EF-8754-5ADC5E0F111C" descr="Screenshot 2025-03-26 at 10.13.47 AM.png"/>
          <p:cNvPicPr/>
          <p:nvPr/>
        </p:nvPicPr>
        <p:blipFill>
          <a:blip r:embed="rId2"/>
          <a:stretch/>
        </p:blipFill>
        <p:spPr>
          <a:xfrm>
            <a:off x="407160" y="2382480"/>
            <a:ext cx="3414960" cy="3940200"/>
          </a:xfrm>
          <a:prstGeom prst="rect">
            <a:avLst/>
          </a:prstGeom>
          <a:ln w="0">
            <a:noFill/>
          </a:ln>
        </p:spPr>
      </p:pic>
      <p:pic>
        <p:nvPicPr>
          <p:cNvPr id="130" name="Picture 14" descr=""/>
          <p:cNvPicPr/>
          <p:nvPr/>
        </p:nvPicPr>
        <p:blipFill>
          <a:blip r:embed="rId3"/>
          <a:stretch/>
        </p:blipFill>
        <p:spPr>
          <a:xfrm>
            <a:off x="8065800" y="3223440"/>
            <a:ext cx="3718800" cy="27842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 name="Picture 2" descr=""/>
          <p:cNvPicPr/>
          <p:nvPr/>
        </p:nvPicPr>
        <p:blipFill>
          <a:blip r:embed="rId1"/>
          <a:stretch/>
        </p:blipFill>
        <p:spPr>
          <a:xfrm>
            <a:off x="764280" y="2587680"/>
            <a:ext cx="7039080" cy="2968920"/>
          </a:xfrm>
          <a:prstGeom prst="rect">
            <a:avLst/>
          </a:prstGeom>
          <a:ln w="0">
            <a:noFill/>
          </a:ln>
        </p:spPr>
      </p:pic>
      <p:sp>
        <p:nvSpPr>
          <p:cNvPr id="132" name="Google Shape;90;p16"/>
          <p:cNvSpPr/>
          <p:nvPr/>
        </p:nvSpPr>
        <p:spPr>
          <a:xfrm>
            <a:off x="311760" y="444960"/>
            <a:ext cx="10242000" cy="572400"/>
          </a:xfrm>
          <a:prstGeom prst="rect">
            <a:avLst/>
          </a:prstGeom>
          <a:noFill/>
          <a:ln w="0">
            <a:noFill/>
          </a:ln>
        </p:spPr>
        <p:style>
          <a:lnRef idx="0"/>
          <a:fillRef idx="0"/>
          <a:effectRef idx="0"/>
          <a:fontRef idx="minor"/>
        </p:style>
        <p:txBody>
          <a:bodyPr tIns="91440" bIns="91440" anchor="t">
            <a:noAutofit/>
          </a:bodyPr>
          <a:p>
            <a:pPr defTabSz="914400">
              <a:lnSpc>
                <a:spcPct val="90000"/>
              </a:lnSpc>
            </a:pPr>
            <a:r>
              <a:rPr b="0" lang="en-US" sz="4000" spc="-1" strike="noStrike">
                <a:solidFill>
                  <a:schemeClr val="dk1"/>
                </a:solidFill>
                <a:latin typeface="Tahoma"/>
                <a:ea typeface="Tahoma"/>
              </a:rPr>
              <a:t>Help Wanted! Let’s mesh the two networks </a:t>
            </a:r>
            <a:endParaRPr b="0" lang="en-US" sz="4000" spc="-1" strike="noStrike">
              <a:solidFill>
                <a:srgbClr val="000000"/>
              </a:solidFill>
              <a:latin typeface="Arial"/>
            </a:endParaRPr>
          </a:p>
        </p:txBody>
      </p:sp>
      <p:sp>
        <p:nvSpPr>
          <p:cNvPr id="133" name="TextBox 4"/>
          <p:cNvSpPr/>
          <p:nvPr/>
        </p:nvSpPr>
        <p:spPr>
          <a:xfrm>
            <a:off x="311760" y="1301040"/>
            <a:ext cx="966924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BZ" sz="1800" spc="-1" strike="noStrike">
                <a:solidFill>
                  <a:schemeClr val="dk1"/>
                </a:solidFill>
                <a:latin typeface="Calibri"/>
              </a:rPr>
              <a:t>Meshtastic has a system in place for bridging these types of meshes that are on different frequencies. If anyone would like to help – please let me know!</a:t>
            </a:r>
            <a:endParaRPr b="0" lang="en-US" sz="1800" spc="-1" strike="noStrike">
              <a:solidFill>
                <a:srgbClr val="000000"/>
              </a:solidFill>
              <a:latin typeface="Arial"/>
            </a:endParaRPr>
          </a:p>
        </p:txBody>
      </p:sp>
      <p:pic>
        <p:nvPicPr>
          <p:cNvPr id="134" name="Picture 6" descr=""/>
          <p:cNvPicPr/>
          <p:nvPr/>
        </p:nvPicPr>
        <p:blipFill>
          <a:blip r:embed="rId2"/>
          <a:stretch/>
        </p:blipFill>
        <p:spPr>
          <a:xfrm>
            <a:off x="8330400" y="2587680"/>
            <a:ext cx="3301560" cy="29689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 name="Picture 2" descr=""/>
          <p:cNvPicPr/>
          <p:nvPr/>
        </p:nvPicPr>
        <p:blipFill>
          <a:blip r:embed="rId1"/>
          <a:srcRect l="0" t="0" r="49487" b="0"/>
          <a:stretch/>
        </p:blipFill>
        <p:spPr>
          <a:xfrm rot="5400000">
            <a:off x="4047120" y="-798480"/>
            <a:ext cx="4097880" cy="10815120"/>
          </a:xfrm>
          <a:prstGeom prst="rect">
            <a:avLst/>
          </a:prstGeom>
          <a:ln w="0">
            <a:noFill/>
          </a:ln>
        </p:spPr>
      </p:pic>
      <p:sp>
        <p:nvSpPr>
          <p:cNvPr id="136" name="Google Shape;90;p16"/>
          <p:cNvSpPr/>
          <p:nvPr/>
        </p:nvSpPr>
        <p:spPr>
          <a:xfrm>
            <a:off x="311760" y="444960"/>
            <a:ext cx="8520120" cy="572400"/>
          </a:xfrm>
          <a:prstGeom prst="rect">
            <a:avLst/>
          </a:prstGeom>
          <a:noFill/>
          <a:ln w="0">
            <a:noFill/>
          </a:ln>
        </p:spPr>
        <p:style>
          <a:lnRef idx="0"/>
          <a:fillRef idx="0"/>
          <a:effectRef idx="0"/>
          <a:fontRef idx="minor"/>
        </p:style>
        <p:txBody>
          <a:bodyPr tIns="91440" bIns="91440" anchor="t">
            <a:noAutofit/>
          </a:bodyPr>
          <a:p>
            <a:pPr defTabSz="914400">
              <a:lnSpc>
                <a:spcPct val="90000"/>
              </a:lnSpc>
            </a:pPr>
            <a:r>
              <a:rPr b="0" lang="en-US" sz="4000" spc="-1" strike="noStrike">
                <a:solidFill>
                  <a:schemeClr val="dk1"/>
                </a:solidFill>
                <a:latin typeface="Tahoma"/>
                <a:ea typeface="Tahoma"/>
              </a:rPr>
              <a:t>Longer-term expansion</a:t>
            </a:r>
            <a:endParaRPr b="0" lang="en-US" sz="4000" spc="-1" strike="noStrike">
              <a:solidFill>
                <a:srgbClr val="000000"/>
              </a:solidFill>
              <a:latin typeface="Arial"/>
            </a:endParaRPr>
          </a:p>
        </p:txBody>
      </p:sp>
      <p:sp>
        <p:nvSpPr>
          <p:cNvPr id="137" name="TextBox 4"/>
          <p:cNvSpPr/>
          <p:nvPr/>
        </p:nvSpPr>
        <p:spPr>
          <a:xfrm>
            <a:off x="311760" y="1465560"/>
            <a:ext cx="852012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BZ" sz="1800" spc="-1" strike="noStrike">
                <a:solidFill>
                  <a:schemeClr val="dk1"/>
                </a:solidFill>
                <a:latin typeface="Calibri"/>
              </a:rPr>
              <a:t>The Northeast megalopolis has a population of 50 million people over a distance of 450 miles. It is possible to slowly mesh up this entire corridor.</a:t>
            </a:r>
            <a:endParaRPr b="0" lang="en-US" sz="1800" spc="-1" strike="noStrike">
              <a:solidFill>
                <a:srgbClr val="000000"/>
              </a:solidFill>
              <a:latin typeface="Arial"/>
            </a:endParaRPr>
          </a:p>
        </p:txBody>
      </p:sp>
      <p:pic>
        <p:nvPicPr>
          <p:cNvPr id="138" name="Picture 6" descr=""/>
          <p:cNvPicPr/>
          <p:nvPr/>
        </p:nvPicPr>
        <p:blipFill>
          <a:blip r:embed="rId2"/>
          <a:stretch/>
        </p:blipFill>
        <p:spPr>
          <a:xfrm>
            <a:off x="9150480" y="157680"/>
            <a:ext cx="2931120" cy="21996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Google Shape;90;p16"/>
          <p:cNvSpPr/>
          <p:nvPr/>
        </p:nvSpPr>
        <p:spPr>
          <a:xfrm>
            <a:off x="311760" y="444960"/>
            <a:ext cx="8520120" cy="572400"/>
          </a:xfrm>
          <a:prstGeom prst="rect">
            <a:avLst/>
          </a:prstGeom>
          <a:noFill/>
          <a:ln w="0">
            <a:noFill/>
          </a:ln>
        </p:spPr>
        <p:style>
          <a:lnRef idx="0"/>
          <a:fillRef idx="0"/>
          <a:effectRef idx="0"/>
          <a:fontRef idx="minor"/>
        </p:style>
        <p:txBody>
          <a:bodyPr tIns="91440" bIns="91440" anchor="t">
            <a:noAutofit/>
          </a:bodyPr>
          <a:p>
            <a:pPr defTabSz="914400">
              <a:lnSpc>
                <a:spcPct val="90000"/>
              </a:lnSpc>
            </a:pPr>
            <a:r>
              <a:rPr b="0" lang="en-US" sz="4000" spc="-1" strike="noStrike">
                <a:solidFill>
                  <a:schemeClr val="dk1"/>
                </a:solidFill>
                <a:latin typeface="Tahoma"/>
                <a:ea typeface="Tahoma"/>
              </a:rPr>
              <a:t>Join us!</a:t>
            </a:r>
            <a:endParaRPr b="0" lang="en-US" sz="4000" spc="-1" strike="noStrike">
              <a:solidFill>
                <a:srgbClr val="000000"/>
              </a:solidFill>
              <a:latin typeface="Arial"/>
            </a:endParaRPr>
          </a:p>
        </p:txBody>
      </p:sp>
      <p:pic>
        <p:nvPicPr>
          <p:cNvPr id="140" name="Picture 2" descr="Discord's Branding Guidelines"/>
          <p:cNvPicPr/>
          <p:nvPr/>
        </p:nvPicPr>
        <p:blipFill>
          <a:blip r:embed="rId1"/>
          <a:stretch/>
        </p:blipFill>
        <p:spPr>
          <a:xfrm>
            <a:off x="490320" y="1329840"/>
            <a:ext cx="1179000" cy="891720"/>
          </a:xfrm>
          <a:prstGeom prst="rect">
            <a:avLst/>
          </a:prstGeom>
          <a:ln w="0">
            <a:noFill/>
          </a:ln>
        </p:spPr>
      </p:pic>
      <p:sp>
        <p:nvSpPr>
          <p:cNvPr id="141" name="TextBox 3"/>
          <p:cNvSpPr/>
          <p:nvPr/>
        </p:nvSpPr>
        <p:spPr>
          <a:xfrm>
            <a:off x="1669680" y="1594800"/>
            <a:ext cx="58996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ahoma"/>
              </a:rPr>
              <a:t>Discord: </a:t>
            </a:r>
            <a:r>
              <a:rPr b="0" lang="en-US" sz="1800" spc="-1" strike="noStrike">
                <a:solidFill>
                  <a:schemeClr val="dk1"/>
                </a:solidFill>
                <a:latin typeface="Tahoma"/>
              </a:rPr>
              <a:t>Invite link at DCmesh.org</a:t>
            </a:r>
            <a:endParaRPr b="0" lang="en-US" sz="1800" spc="-1" strike="noStrike">
              <a:solidFill>
                <a:srgbClr val="000000"/>
              </a:solidFill>
              <a:latin typeface="Arial"/>
            </a:endParaRPr>
          </a:p>
        </p:txBody>
      </p:sp>
      <p:sp>
        <p:nvSpPr>
          <p:cNvPr id="142" name="TextBox 7"/>
          <p:cNvSpPr/>
          <p:nvPr/>
        </p:nvSpPr>
        <p:spPr>
          <a:xfrm>
            <a:off x="2519640" y="2534400"/>
            <a:ext cx="58996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ahoma"/>
              </a:rPr>
              <a:t>Socials: </a:t>
            </a:r>
            <a:r>
              <a:rPr b="0" lang="en-US" sz="1800" spc="-1" strike="noStrike">
                <a:solidFill>
                  <a:schemeClr val="dk1"/>
                </a:solidFill>
                <a:latin typeface="Tahoma"/>
              </a:rPr>
              <a:t>@dcmeshorg &amp; @dcmesh.org</a:t>
            </a:r>
            <a:endParaRPr b="0" lang="en-US" sz="1800" spc="-1" strike="noStrike">
              <a:solidFill>
                <a:srgbClr val="000000"/>
              </a:solidFill>
              <a:latin typeface="Arial"/>
            </a:endParaRPr>
          </a:p>
        </p:txBody>
      </p:sp>
      <p:pic>
        <p:nvPicPr>
          <p:cNvPr id="143" name="Graphic 9" descr="Phone Vibration with solid fill"/>
          <p:cNvPicPr/>
          <p:nvPr/>
        </p:nvPicPr>
        <p:blipFill>
          <a:blip r:embed="rId2">
            <a:extLst>
              <a:ext uri="{96DAC541-7B7A-43D3-8B79-37D633B846F1}">
                <asvg:svgBlip xmlns:asvg="http://schemas.microsoft.com/office/drawing/2016/SVG/main" r:embed="rId3"/>
              </a:ext>
            </a:extLst>
          </a:blip>
          <a:stretch/>
        </p:blipFill>
        <p:spPr>
          <a:xfrm>
            <a:off x="624600" y="3150360"/>
            <a:ext cx="910440" cy="910440"/>
          </a:xfrm>
          <a:prstGeom prst="rect">
            <a:avLst/>
          </a:prstGeom>
          <a:ln w="0">
            <a:noFill/>
          </a:ln>
        </p:spPr>
      </p:pic>
      <p:sp>
        <p:nvSpPr>
          <p:cNvPr id="144" name="TextBox 10"/>
          <p:cNvSpPr/>
          <p:nvPr/>
        </p:nvSpPr>
        <p:spPr>
          <a:xfrm>
            <a:off x="1669680" y="3421440"/>
            <a:ext cx="67269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ahoma"/>
              </a:rPr>
              <a:t>Quarterly In-Person Meetings</a:t>
            </a:r>
            <a:endParaRPr b="0" lang="en-US" sz="1800" spc="-1" strike="noStrike">
              <a:solidFill>
                <a:srgbClr val="000000"/>
              </a:solidFill>
              <a:latin typeface="Arial"/>
            </a:endParaRPr>
          </a:p>
        </p:txBody>
      </p:sp>
      <p:pic>
        <p:nvPicPr>
          <p:cNvPr id="145" name="Picture 11" descr=""/>
          <p:cNvPicPr/>
          <p:nvPr/>
        </p:nvPicPr>
        <p:blipFill>
          <a:blip r:embed="rId4"/>
          <a:stretch/>
        </p:blipFill>
        <p:spPr>
          <a:xfrm>
            <a:off x="409680" y="2442960"/>
            <a:ext cx="2047680" cy="552240"/>
          </a:xfrm>
          <a:prstGeom prst="rect">
            <a:avLst/>
          </a:prstGeom>
          <a:ln w="0">
            <a:noFill/>
          </a:ln>
        </p:spPr>
      </p:pic>
      <p:sp>
        <p:nvSpPr>
          <p:cNvPr id="146" name="TextBox 12"/>
          <p:cNvSpPr/>
          <p:nvPr/>
        </p:nvSpPr>
        <p:spPr>
          <a:xfrm>
            <a:off x="409680" y="4775400"/>
            <a:ext cx="5899680" cy="1461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ahoma"/>
              </a:rPr>
              <a:t>Other DC Area Clubs: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Tahoma"/>
              </a:rPr>
              <a:t>DMV Mesh: on Reddit (r/Meshtastic_DMV_Users/)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Tahoma"/>
              </a:rPr>
              <a:t>NoVa Meshtastic: https://groups.io/g/NoVa-Meshtastic</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147" name="Picture 14" descr=""/>
          <p:cNvPicPr/>
          <p:nvPr/>
        </p:nvPicPr>
        <p:blipFill>
          <a:blip r:embed="rId5"/>
          <a:stretch/>
        </p:blipFill>
        <p:spPr>
          <a:xfrm>
            <a:off x="7382520" y="425520"/>
            <a:ext cx="4184280" cy="62301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 name="Picture 5" descr=""/>
          <p:cNvPicPr/>
          <p:nvPr/>
        </p:nvPicPr>
        <p:blipFill>
          <a:blip r:embed="rId1"/>
          <a:stretch/>
        </p:blipFill>
        <p:spPr>
          <a:xfrm>
            <a:off x="1078200" y="1476000"/>
            <a:ext cx="4407480" cy="2194200"/>
          </a:xfrm>
          <a:prstGeom prst="rect">
            <a:avLst/>
          </a:prstGeom>
          <a:ln w="0">
            <a:noFill/>
          </a:ln>
        </p:spPr>
      </p:pic>
      <p:sp>
        <p:nvSpPr>
          <p:cNvPr id="10" name="TextBox 8"/>
          <p:cNvSpPr/>
          <p:nvPr/>
        </p:nvSpPr>
        <p:spPr>
          <a:xfrm>
            <a:off x="6706080" y="3954240"/>
            <a:ext cx="4407480" cy="20098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ahoma"/>
              </a:rPr>
              <a:t>DC Mesh is the club</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Tahoma"/>
              </a:rPr>
              <a:t>Our goal is to deploy solar-powered Meshtastic repeaters around Washington DC</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Tahoma"/>
              </a:rPr>
              <a:t>Open to anyone (licensed or unlicensed)</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11" name="TextBox 9"/>
          <p:cNvSpPr/>
          <p:nvPr/>
        </p:nvSpPr>
        <p:spPr>
          <a:xfrm>
            <a:off x="1078200" y="3954240"/>
            <a:ext cx="4407480" cy="2284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ahoma"/>
              </a:rPr>
              <a:t>Meshtastic is the software</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Tahoma"/>
              </a:rPr>
              <a:t>Meshtastic is the global open-source software/firmware project</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Tahoma"/>
              </a:rPr>
              <a:t>Started in 2020 by Kevin Hester</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Tahoma"/>
              </a:rPr>
              <a:t>9000+ commits on GitHub from 100+ contributors</a:t>
            </a:r>
            <a:endParaRPr b="0" lang="en-US" sz="1800" spc="-1" strike="noStrike">
              <a:solidFill>
                <a:srgbClr val="000000"/>
              </a:solidFill>
              <a:latin typeface="Arial"/>
            </a:endParaRPr>
          </a:p>
        </p:txBody>
      </p:sp>
      <p:sp>
        <p:nvSpPr>
          <p:cNvPr id="12" name="Google Shape;90;p16"/>
          <p:cNvSpPr/>
          <p:nvPr/>
        </p:nvSpPr>
        <p:spPr>
          <a:xfrm>
            <a:off x="311760" y="444960"/>
            <a:ext cx="8520120" cy="572400"/>
          </a:xfrm>
          <a:prstGeom prst="rect">
            <a:avLst/>
          </a:prstGeom>
          <a:noFill/>
          <a:ln w="0">
            <a:noFill/>
          </a:ln>
        </p:spPr>
        <p:style>
          <a:lnRef idx="0"/>
          <a:fillRef idx="0"/>
          <a:effectRef idx="0"/>
          <a:fontRef idx="minor"/>
        </p:style>
        <p:txBody>
          <a:bodyPr tIns="91440" bIns="91440" anchor="t">
            <a:noAutofit/>
          </a:bodyPr>
          <a:p>
            <a:pPr defTabSz="914400">
              <a:lnSpc>
                <a:spcPct val="90000"/>
              </a:lnSpc>
            </a:pPr>
            <a:r>
              <a:rPr b="0" lang="en-US" sz="4000" spc="-1" strike="noStrike">
                <a:solidFill>
                  <a:schemeClr val="dk1"/>
                </a:solidFill>
                <a:latin typeface="Tahoma"/>
                <a:ea typeface="Tahoma"/>
              </a:rPr>
              <a:t>Meshtastic and DC Mesh</a:t>
            </a:r>
            <a:endParaRPr b="0" lang="en-US" sz="4000" spc="-1" strike="noStrike">
              <a:solidFill>
                <a:srgbClr val="000000"/>
              </a:solidFill>
              <a:latin typeface="Arial"/>
            </a:endParaRPr>
          </a:p>
        </p:txBody>
      </p:sp>
      <p:pic>
        <p:nvPicPr>
          <p:cNvPr id="13" name="Picture 3" descr=""/>
          <p:cNvPicPr/>
          <p:nvPr/>
        </p:nvPicPr>
        <p:blipFill>
          <a:blip r:embed="rId2"/>
          <a:stretch/>
        </p:blipFill>
        <p:spPr>
          <a:xfrm>
            <a:off x="7134840" y="1759680"/>
            <a:ext cx="3549960" cy="21942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 name="TextBox 9"/>
          <p:cNvSpPr/>
          <p:nvPr/>
        </p:nvSpPr>
        <p:spPr>
          <a:xfrm>
            <a:off x="821520" y="1475640"/>
            <a:ext cx="4884840" cy="32580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600" spc="-1" strike="noStrike">
                <a:solidFill>
                  <a:schemeClr val="dk1"/>
                </a:solidFill>
                <a:latin typeface="Tahoma"/>
              </a:rPr>
              <a:t>Precursor: Austin Mesh</a:t>
            </a:r>
            <a:endParaRPr b="0" lang="en-US" sz="1600" spc="-1" strike="noStrike">
              <a:solidFill>
                <a:srgbClr val="000000"/>
              </a:solidFill>
              <a:latin typeface="Arial"/>
            </a:endParaRPr>
          </a:p>
          <a:p>
            <a:pPr defTabSz="914400">
              <a:lnSpc>
                <a:spcPct val="100000"/>
              </a:lnSpc>
            </a:pPr>
            <a:r>
              <a:rPr b="0" lang="en-US" sz="1600" spc="-1" strike="noStrike">
                <a:solidFill>
                  <a:schemeClr val="dk1"/>
                </a:solidFill>
                <a:latin typeface="Tahoma"/>
              </a:rPr>
              <a:t>Will started Ausitn Mesh in Austin, Texas in the summer of 2022 using a simple formula:</a:t>
            </a:r>
            <a:endParaRPr b="0" lang="en-US" sz="1600" spc="-1" strike="noStrike">
              <a:solidFill>
                <a:srgbClr val="000000"/>
              </a:solidFill>
              <a:latin typeface="Arial"/>
            </a:endParaRPr>
          </a:p>
          <a:p>
            <a:pPr marL="343080" indent="-343080" defTabSz="914400">
              <a:lnSpc>
                <a:spcPct val="100000"/>
              </a:lnSpc>
              <a:buClr>
                <a:srgbClr val="000000"/>
              </a:buClr>
              <a:buFont typeface="OpenSymbol"/>
              <a:buAutoNum type="arabicParenR"/>
            </a:pPr>
            <a:r>
              <a:rPr b="0" lang="en-US" sz="1600" spc="-1" strike="noStrike">
                <a:solidFill>
                  <a:schemeClr val="dk1"/>
                </a:solidFill>
                <a:latin typeface="Tahoma"/>
              </a:rPr>
              <a:t>Simple goal: cover the city in solar-powered Meshtastic repeaters</a:t>
            </a:r>
            <a:endParaRPr b="0" lang="en-US" sz="1600" spc="-1" strike="noStrike">
              <a:solidFill>
                <a:srgbClr val="000000"/>
              </a:solidFill>
              <a:latin typeface="Arial"/>
            </a:endParaRPr>
          </a:p>
          <a:p>
            <a:pPr marL="343080" indent="-343080" defTabSz="914400">
              <a:lnSpc>
                <a:spcPct val="100000"/>
              </a:lnSpc>
              <a:buClr>
                <a:srgbClr val="000000"/>
              </a:buClr>
              <a:buFont typeface="OpenSymbol"/>
              <a:buAutoNum type="arabicParenR"/>
            </a:pPr>
            <a:r>
              <a:rPr b="0" lang="en-US" sz="1600" spc="-1" strike="noStrike">
                <a:solidFill>
                  <a:schemeClr val="dk1"/>
                </a:solidFill>
                <a:latin typeface="Tahoma"/>
              </a:rPr>
              <a:t>Hold quarterly in-person meetings</a:t>
            </a:r>
            <a:endParaRPr b="0" lang="en-US" sz="1600" spc="-1" strike="noStrike">
              <a:solidFill>
                <a:srgbClr val="000000"/>
              </a:solidFill>
              <a:latin typeface="Arial"/>
            </a:endParaRPr>
          </a:p>
          <a:p>
            <a:pPr marL="343080" indent="-343080" defTabSz="914400">
              <a:lnSpc>
                <a:spcPct val="100000"/>
              </a:lnSpc>
              <a:buClr>
                <a:srgbClr val="000000"/>
              </a:buClr>
              <a:buFont typeface="OpenSymbol"/>
              <a:buAutoNum type="arabicParenR"/>
            </a:pPr>
            <a:r>
              <a:rPr b="0" lang="en-US" sz="1600" spc="-1" strike="noStrike">
                <a:solidFill>
                  <a:schemeClr val="dk1"/>
                </a:solidFill>
                <a:latin typeface="Tahoma"/>
              </a:rPr>
              <a:t>Encourage everyone to experiment and expand the network</a:t>
            </a:r>
            <a:endParaRPr b="0" lang="en-US" sz="1600" spc="-1" strike="noStrike">
              <a:solidFill>
                <a:srgbClr val="000000"/>
              </a:solidFill>
              <a:latin typeface="Arial"/>
            </a:endParaRPr>
          </a:p>
          <a:p>
            <a:pPr marL="343080" indent="-343080" defTabSz="914400">
              <a:lnSpc>
                <a:spcPct val="100000"/>
              </a:lnSpc>
              <a:buClr>
                <a:srgbClr val="000000"/>
              </a:buClr>
              <a:buFont typeface="OpenSymbol"/>
              <a:buAutoNum type="arabicParenR"/>
            </a:pPr>
            <a:r>
              <a:rPr b="0" lang="en-US" sz="1600" spc="-1" strike="noStrike">
                <a:solidFill>
                  <a:schemeClr val="dk1"/>
                </a:solidFill>
                <a:latin typeface="Tahoma"/>
              </a:rPr>
              <a:t>Reach out to like-minded groups: ham radio clubs, hacker spaces, disaster response groups, mutual aid orgs, etc.</a:t>
            </a: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defTabSz="914400">
              <a:lnSpc>
                <a:spcPct val="100000"/>
              </a:lnSpc>
            </a:pPr>
            <a:r>
              <a:rPr b="0" lang="en-US" sz="1600" spc="-1" strike="noStrike">
                <a:solidFill>
                  <a:schemeClr val="dk1"/>
                </a:solidFill>
                <a:latin typeface="Tahoma"/>
              </a:rPr>
              <a:t>Austin Mesh is now one of the largest US meshes:</a:t>
            </a:r>
            <a:endParaRPr b="0" lang="en-US" sz="1600" spc="-1" strike="noStrike">
              <a:solidFill>
                <a:srgbClr val="000000"/>
              </a:solidFill>
              <a:latin typeface="Arial"/>
            </a:endParaRPr>
          </a:p>
        </p:txBody>
      </p:sp>
      <p:sp>
        <p:nvSpPr>
          <p:cNvPr id="15" name="Google Shape;90;p16"/>
          <p:cNvSpPr/>
          <p:nvPr/>
        </p:nvSpPr>
        <p:spPr>
          <a:xfrm>
            <a:off x="311760" y="444960"/>
            <a:ext cx="8520120" cy="572400"/>
          </a:xfrm>
          <a:prstGeom prst="rect">
            <a:avLst/>
          </a:prstGeom>
          <a:noFill/>
          <a:ln w="0">
            <a:noFill/>
          </a:ln>
        </p:spPr>
        <p:style>
          <a:lnRef idx="0"/>
          <a:fillRef idx="0"/>
          <a:effectRef idx="0"/>
          <a:fontRef idx="minor"/>
        </p:style>
        <p:txBody>
          <a:bodyPr tIns="91440" bIns="91440" anchor="t">
            <a:noAutofit/>
          </a:bodyPr>
          <a:p>
            <a:pPr defTabSz="914400">
              <a:lnSpc>
                <a:spcPct val="90000"/>
              </a:lnSpc>
            </a:pPr>
            <a:r>
              <a:rPr b="0" lang="en-US" sz="4000" spc="-1" strike="noStrike">
                <a:solidFill>
                  <a:schemeClr val="dk1"/>
                </a:solidFill>
                <a:latin typeface="Tahoma"/>
                <a:ea typeface="Tahoma"/>
              </a:rPr>
              <a:t>The DC Mesh Club</a:t>
            </a:r>
            <a:endParaRPr b="0" lang="en-US" sz="4000" spc="-1" strike="noStrike">
              <a:solidFill>
                <a:srgbClr val="000000"/>
              </a:solidFill>
              <a:latin typeface="Arial"/>
            </a:endParaRPr>
          </a:p>
        </p:txBody>
      </p:sp>
      <p:pic>
        <p:nvPicPr>
          <p:cNvPr id="16" name="Picture 10" descr=""/>
          <p:cNvPicPr/>
          <p:nvPr/>
        </p:nvPicPr>
        <p:blipFill>
          <a:blip r:embed="rId1"/>
          <a:srcRect l="0" t="36374" r="0" b="0"/>
          <a:stretch/>
        </p:blipFill>
        <p:spPr>
          <a:xfrm>
            <a:off x="9294120" y="4318560"/>
            <a:ext cx="1921680" cy="2318760"/>
          </a:xfrm>
          <a:prstGeom prst="rect">
            <a:avLst/>
          </a:prstGeom>
          <a:ln w="0">
            <a:noFill/>
          </a:ln>
        </p:spPr>
      </p:pic>
      <p:pic>
        <p:nvPicPr>
          <p:cNvPr id="17" name="Picture 12" descr=""/>
          <p:cNvPicPr/>
          <p:nvPr/>
        </p:nvPicPr>
        <p:blipFill>
          <a:blip r:embed="rId2"/>
          <a:srcRect l="0" t="0" r="0" b="32668"/>
          <a:stretch/>
        </p:blipFill>
        <p:spPr>
          <a:xfrm>
            <a:off x="7183800" y="4318560"/>
            <a:ext cx="1955880" cy="2318760"/>
          </a:xfrm>
          <a:prstGeom prst="rect">
            <a:avLst/>
          </a:prstGeom>
          <a:ln w="0">
            <a:noFill/>
          </a:ln>
        </p:spPr>
      </p:pic>
      <p:sp>
        <p:nvSpPr>
          <p:cNvPr id="18" name="TextBox 13"/>
          <p:cNvSpPr/>
          <p:nvPr/>
        </p:nvSpPr>
        <p:spPr>
          <a:xfrm>
            <a:off x="6485400" y="1475640"/>
            <a:ext cx="4884840" cy="3014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600" spc="-1" strike="noStrike">
                <a:solidFill>
                  <a:schemeClr val="dk1"/>
                </a:solidFill>
                <a:latin typeface="Tahoma"/>
              </a:rPr>
              <a:t>DC Mesh</a:t>
            </a:r>
            <a:endParaRPr b="0" lang="en-US" sz="1600" spc="-1" strike="noStrike">
              <a:solidFill>
                <a:srgbClr val="000000"/>
              </a:solidFill>
              <a:latin typeface="Arial"/>
            </a:endParaRPr>
          </a:p>
          <a:p>
            <a:pPr marL="285840" indent="-285840" defTabSz="914400">
              <a:lnSpc>
                <a:spcPct val="100000"/>
              </a:lnSpc>
              <a:buClr>
                <a:srgbClr val="000000"/>
              </a:buClr>
              <a:buFont typeface="Arial"/>
              <a:buChar char="•"/>
            </a:pPr>
            <a:r>
              <a:rPr b="0" lang="en-US" sz="1600" spc="-1" strike="noStrike">
                <a:solidFill>
                  <a:schemeClr val="dk1"/>
                </a:solidFill>
                <a:latin typeface="Tahoma"/>
              </a:rPr>
              <a:t>Will started DC Mesh in summer of 2024</a:t>
            </a:r>
            <a:endParaRPr b="0" lang="en-US" sz="1600" spc="-1" strike="noStrike">
              <a:solidFill>
                <a:srgbClr val="000000"/>
              </a:solidFill>
              <a:latin typeface="Arial"/>
            </a:endParaRPr>
          </a:p>
          <a:p>
            <a:pPr marL="285840" indent="-285840" defTabSz="914400">
              <a:lnSpc>
                <a:spcPct val="100000"/>
              </a:lnSpc>
              <a:buClr>
                <a:srgbClr val="000000"/>
              </a:buClr>
              <a:buFont typeface="Arial"/>
              <a:buChar char="•"/>
            </a:pPr>
            <a:r>
              <a:rPr b="0" lang="en-US" sz="1600" spc="-1" strike="noStrike">
                <a:solidFill>
                  <a:schemeClr val="dk1"/>
                </a:solidFill>
                <a:latin typeface="Tahoma"/>
              </a:rPr>
              <a:t>Meshtastic is decentralized – there’s no need to join our club and our club has no control over the network.</a:t>
            </a:r>
            <a:endParaRPr b="0" lang="en-US" sz="1600" spc="-1" strike="noStrike">
              <a:solidFill>
                <a:srgbClr val="000000"/>
              </a:solidFill>
              <a:latin typeface="Arial"/>
            </a:endParaRPr>
          </a:p>
          <a:p>
            <a:pPr marL="285840" indent="-285840" defTabSz="914400">
              <a:lnSpc>
                <a:spcPct val="100000"/>
              </a:lnSpc>
              <a:buClr>
                <a:srgbClr val="000000"/>
              </a:buClr>
              <a:buFont typeface="Arial"/>
              <a:buChar char="•"/>
            </a:pPr>
            <a:r>
              <a:rPr b="0" lang="en-US" sz="1600" spc="-1" strike="noStrike">
                <a:solidFill>
                  <a:schemeClr val="dk1"/>
                </a:solidFill>
                <a:latin typeface="Tahoma"/>
              </a:rPr>
              <a:t>But you should join our club to hang out with like-minded people and coordinate the build out of the network!</a:t>
            </a:r>
            <a:endParaRPr b="0" lang="en-US" sz="1600" spc="-1" strike="noStrike">
              <a:solidFill>
                <a:srgbClr val="000000"/>
              </a:solidFill>
              <a:latin typeface="Arial"/>
            </a:endParaRPr>
          </a:p>
          <a:p>
            <a:pPr marL="285840" indent="-285840" defTabSz="914400">
              <a:lnSpc>
                <a:spcPct val="100000"/>
              </a:lnSpc>
              <a:buClr>
                <a:srgbClr val="000000"/>
              </a:buClr>
              <a:buFont typeface="Arial"/>
              <a:buChar char="•"/>
            </a:pPr>
            <a:r>
              <a:rPr b="0" lang="en-US" sz="1600" spc="-1" strike="noStrike">
                <a:solidFill>
                  <a:schemeClr val="dk1"/>
                </a:solidFill>
                <a:latin typeface="Tahoma"/>
              </a:rPr>
              <a:t>One of dozens of groups around the world: </a:t>
            </a:r>
            <a:r>
              <a:rPr b="0" lang="en-BZ" sz="1600" spc="-1" strike="noStrike">
                <a:solidFill>
                  <a:schemeClr val="dk1"/>
                </a:solidFill>
                <a:latin typeface="Tahoma"/>
              </a:rPr>
              <a:t>https://meshtastic.org/docs/community/local-groups/</a:t>
            </a: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p:txBody>
      </p:sp>
      <p:sp>
        <p:nvSpPr>
          <p:cNvPr id="19" name="TextBox 15"/>
          <p:cNvSpPr/>
          <p:nvPr/>
        </p:nvSpPr>
        <p:spPr>
          <a:xfrm>
            <a:off x="3315960" y="6505200"/>
            <a:ext cx="24296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BZ" sz="1800" spc="-1" strike="noStrike">
                <a:solidFill>
                  <a:schemeClr val="dk1"/>
                </a:solidFill>
                <a:latin typeface="Calibri"/>
              </a:rPr>
              <a:t>graphs.austinmesh.org</a:t>
            </a:r>
            <a:endParaRPr b="0" lang="en-US" sz="1800" spc="-1" strike="noStrike">
              <a:solidFill>
                <a:srgbClr val="000000"/>
              </a:solidFill>
              <a:latin typeface="Arial"/>
            </a:endParaRPr>
          </a:p>
        </p:txBody>
      </p:sp>
      <p:pic>
        <p:nvPicPr>
          <p:cNvPr id="20" name="Picture 23" descr=""/>
          <p:cNvPicPr/>
          <p:nvPr/>
        </p:nvPicPr>
        <p:blipFill>
          <a:blip r:embed="rId3"/>
          <a:stretch/>
        </p:blipFill>
        <p:spPr>
          <a:xfrm>
            <a:off x="860760" y="4768920"/>
            <a:ext cx="4884840" cy="180792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 name="Picture 2" descr="GitHub Logos and Usage · GitHub"/>
          <p:cNvPicPr/>
          <p:nvPr/>
        </p:nvPicPr>
        <p:blipFill>
          <a:blip r:embed="rId1"/>
          <a:stretch/>
        </p:blipFill>
        <p:spPr>
          <a:xfrm>
            <a:off x="826560" y="3629880"/>
            <a:ext cx="1353960" cy="1353960"/>
          </a:xfrm>
          <a:prstGeom prst="rect">
            <a:avLst/>
          </a:prstGeom>
          <a:ln w="0">
            <a:noFill/>
          </a:ln>
        </p:spPr>
      </p:pic>
      <p:pic>
        <p:nvPicPr>
          <p:cNvPr id="22" name="Picture 3" descr=""/>
          <p:cNvPicPr/>
          <p:nvPr/>
        </p:nvPicPr>
        <p:blipFill>
          <a:blip r:embed="rId2"/>
          <a:stretch/>
        </p:blipFill>
        <p:spPr>
          <a:xfrm>
            <a:off x="7756560" y="4819320"/>
            <a:ext cx="1669320" cy="1482480"/>
          </a:xfrm>
          <a:prstGeom prst="rect">
            <a:avLst/>
          </a:prstGeom>
          <a:ln w="0">
            <a:noFill/>
          </a:ln>
        </p:spPr>
      </p:pic>
      <p:sp>
        <p:nvSpPr>
          <p:cNvPr id="23" name="TextBox 4"/>
          <p:cNvSpPr/>
          <p:nvPr/>
        </p:nvSpPr>
        <p:spPr>
          <a:xfrm>
            <a:off x="627120" y="2757960"/>
            <a:ext cx="1756800" cy="912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800" spc="-1" strike="noStrike">
                <a:solidFill>
                  <a:schemeClr val="dk1"/>
                </a:solidFill>
                <a:latin typeface="Tahoma"/>
              </a:rPr>
              <a:t>Decentralized Wireless Mesh Network</a:t>
            </a:r>
            <a:endParaRPr b="0" lang="en-US" sz="1800" spc="-1" strike="noStrike">
              <a:solidFill>
                <a:srgbClr val="000000"/>
              </a:solidFill>
              <a:latin typeface="Arial"/>
            </a:endParaRPr>
          </a:p>
        </p:txBody>
      </p:sp>
      <p:sp>
        <p:nvSpPr>
          <p:cNvPr id="24" name="TextBox 5"/>
          <p:cNvSpPr/>
          <p:nvPr/>
        </p:nvSpPr>
        <p:spPr>
          <a:xfrm>
            <a:off x="627120" y="4710600"/>
            <a:ext cx="17568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800" spc="-1" strike="noStrike">
                <a:solidFill>
                  <a:schemeClr val="dk1"/>
                </a:solidFill>
                <a:latin typeface="Tahoma"/>
              </a:rPr>
              <a:t>Open Source</a:t>
            </a:r>
            <a:endParaRPr b="0" lang="en-US" sz="1800" spc="-1" strike="noStrike">
              <a:solidFill>
                <a:srgbClr val="000000"/>
              </a:solidFill>
              <a:latin typeface="Arial"/>
            </a:endParaRPr>
          </a:p>
        </p:txBody>
      </p:sp>
      <p:sp>
        <p:nvSpPr>
          <p:cNvPr id="25" name="TextBox 6"/>
          <p:cNvSpPr/>
          <p:nvPr/>
        </p:nvSpPr>
        <p:spPr>
          <a:xfrm>
            <a:off x="601560" y="5846400"/>
            <a:ext cx="1756800" cy="6382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800" spc="-1" strike="noStrike">
                <a:solidFill>
                  <a:schemeClr val="dk1"/>
                </a:solidFill>
                <a:latin typeface="Tahoma"/>
              </a:rPr>
              <a:t>AES 256</a:t>
            </a:r>
            <a:endParaRPr b="0" lang="en-US" sz="1800" spc="-1" strike="noStrike">
              <a:solidFill>
                <a:srgbClr val="000000"/>
              </a:solidFill>
              <a:latin typeface="Arial"/>
            </a:endParaRPr>
          </a:p>
          <a:p>
            <a:pPr algn="ctr" defTabSz="914400">
              <a:lnSpc>
                <a:spcPct val="100000"/>
              </a:lnSpc>
            </a:pPr>
            <a:r>
              <a:rPr b="0" lang="en-US" sz="1800" spc="-1" strike="noStrike">
                <a:solidFill>
                  <a:schemeClr val="dk1"/>
                </a:solidFill>
                <a:latin typeface="Tahoma"/>
              </a:rPr>
              <a:t>Encrypted</a:t>
            </a:r>
            <a:endParaRPr b="0" lang="en-US" sz="1800" spc="-1" strike="noStrike">
              <a:solidFill>
                <a:srgbClr val="000000"/>
              </a:solidFill>
              <a:latin typeface="Arial"/>
            </a:endParaRPr>
          </a:p>
        </p:txBody>
      </p:sp>
      <p:sp>
        <p:nvSpPr>
          <p:cNvPr id="26" name="TextBox 7"/>
          <p:cNvSpPr/>
          <p:nvPr/>
        </p:nvSpPr>
        <p:spPr>
          <a:xfrm>
            <a:off x="2198520" y="5044320"/>
            <a:ext cx="1756800" cy="6382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800" spc="-1" strike="noStrike">
                <a:solidFill>
                  <a:schemeClr val="dk1"/>
                </a:solidFill>
                <a:latin typeface="Tahoma"/>
              </a:rPr>
              <a:t>No License Needed</a:t>
            </a:r>
            <a:endParaRPr b="0" lang="en-US" sz="1800" spc="-1" strike="noStrike">
              <a:solidFill>
                <a:srgbClr val="000000"/>
              </a:solidFill>
              <a:latin typeface="Arial"/>
            </a:endParaRPr>
          </a:p>
        </p:txBody>
      </p:sp>
      <p:sp>
        <p:nvSpPr>
          <p:cNvPr id="27" name="TextBox 8"/>
          <p:cNvSpPr/>
          <p:nvPr/>
        </p:nvSpPr>
        <p:spPr>
          <a:xfrm>
            <a:off x="2198520" y="3219480"/>
            <a:ext cx="1756800" cy="912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800" spc="-1" strike="noStrike">
                <a:solidFill>
                  <a:schemeClr val="dk1"/>
                </a:solidFill>
                <a:latin typeface="Tahoma"/>
              </a:rPr>
              <a:t>No Internet or Cell Coverage Needed</a:t>
            </a:r>
            <a:endParaRPr b="0" lang="en-US" sz="1800" spc="-1" strike="noStrike">
              <a:solidFill>
                <a:srgbClr val="000000"/>
              </a:solidFill>
              <a:latin typeface="Arial"/>
            </a:endParaRPr>
          </a:p>
        </p:txBody>
      </p:sp>
      <p:pic>
        <p:nvPicPr>
          <p:cNvPr id="28" name="Picture 12" descr=""/>
          <p:cNvPicPr/>
          <p:nvPr/>
        </p:nvPicPr>
        <p:blipFill>
          <a:blip r:embed="rId3"/>
          <a:stretch/>
        </p:blipFill>
        <p:spPr>
          <a:xfrm>
            <a:off x="794160" y="1690200"/>
            <a:ext cx="1371240" cy="1015920"/>
          </a:xfrm>
          <a:prstGeom prst="rect">
            <a:avLst/>
          </a:prstGeom>
          <a:ln w="0">
            <a:noFill/>
          </a:ln>
        </p:spPr>
      </p:pic>
      <p:pic>
        <p:nvPicPr>
          <p:cNvPr id="29" name="Graphic 10" descr="Cell Tower with solid fill"/>
          <p:cNvPicPr/>
          <p:nvPr/>
        </p:nvPicPr>
        <p:blipFill>
          <a:blip r:embed="rId4">
            <a:extLst>
              <a:ext uri="{96DAC541-7B7A-43D3-8B79-37D633B846F1}">
                <asvg:svgBlip xmlns:asvg="http://schemas.microsoft.com/office/drawing/2016/SVG/main" r:embed="rId5"/>
              </a:ext>
            </a:extLst>
          </a:blip>
          <a:stretch/>
        </p:blipFill>
        <p:spPr>
          <a:xfrm>
            <a:off x="2620800" y="2329920"/>
            <a:ext cx="914040" cy="914040"/>
          </a:xfrm>
          <a:prstGeom prst="rect">
            <a:avLst/>
          </a:prstGeom>
          <a:ln w="0">
            <a:noFill/>
          </a:ln>
        </p:spPr>
      </p:pic>
      <p:pic>
        <p:nvPicPr>
          <p:cNvPr id="30" name="Graphic 9" descr="Lock with solid fill"/>
          <p:cNvPicPr/>
          <p:nvPr/>
        </p:nvPicPr>
        <p:blipFill>
          <a:blip r:embed="rId6">
            <a:extLst>
              <a:ext uri="{96DAC541-7B7A-43D3-8B79-37D633B846F1}">
                <asvg:svgBlip xmlns:asvg="http://schemas.microsoft.com/office/drawing/2016/SVG/main" r:embed="rId7"/>
              </a:ext>
            </a:extLst>
          </a:blip>
          <a:stretch/>
        </p:blipFill>
        <p:spPr>
          <a:xfrm>
            <a:off x="1046520" y="5098680"/>
            <a:ext cx="914040" cy="914040"/>
          </a:xfrm>
          <a:prstGeom prst="rect">
            <a:avLst/>
          </a:prstGeom>
          <a:ln w="0">
            <a:noFill/>
          </a:ln>
        </p:spPr>
      </p:pic>
      <p:grpSp>
        <p:nvGrpSpPr>
          <p:cNvPr id="31" name="Group 18"/>
          <p:cNvGrpSpPr/>
          <p:nvPr/>
        </p:nvGrpSpPr>
        <p:grpSpPr>
          <a:xfrm>
            <a:off x="2189160" y="4259160"/>
            <a:ext cx="1756800" cy="914040"/>
            <a:chOff x="2189160" y="4259160"/>
            <a:chExt cx="1756800" cy="914040"/>
          </a:xfrm>
        </p:grpSpPr>
        <p:sp>
          <p:nvSpPr>
            <p:cNvPr id="32" name="TextBox 15"/>
            <p:cNvSpPr/>
            <p:nvPr/>
          </p:nvSpPr>
          <p:spPr>
            <a:xfrm>
              <a:off x="2189160" y="4424040"/>
              <a:ext cx="1756800" cy="5774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3200" spc="-1" strike="noStrike">
                  <a:solidFill>
                    <a:schemeClr val="dk1"/>
                  </a:solidFill>
                  <a:latin typeface="Tahoma"/>
                </a:rPr>
                <a:t>FCC</a:t>
              </a:r>
              <a:endParaRPr b="0" lang="en-US" sz="3200" spc="-1" strike="noStrike">
                <a:solidFill>
                  <a:srgbClr val="000000"/>
                </a:solidFill>
                <a:latin typeface="Arial"/>
              </a:endParaRPr>
            </a:p>
          </p:txBody>
        </p:sp>
        <p:pic>
          <p:nvPicPr>
            <p:cNvPr id="33" name="Graphic 17" descr="No sign outline"/>
            <p:cNvPicPr/>
            <p:nvPr/>
          </p:nvPicPr>
          <p:blipFill>
            <a:blip r:embed="rId8">
              <a:extLst>
                <a:ext uri="{96DAC541-7B7A-43D3-8B79-37D633B846F1}">
                  <asvg:svgBlip xmlns:asvg="http://schemas.microsoft.com/office/drawing/2016/SVG/main" r:embed="rId9"/>
                </a:ext>
              </a:extLst>
            </a:blip>
            <a:stretch/>
          </p:blipFill>
          <p:spPr>
            <a:xfrm>
              <a:off x="2612520" y="4259160"/>
              <a:ext cx="914040" cy="914040"/>
            </a:xfrm>
            <a:prstGeom prst="rect">
              <a:avLst/>
            </a:prstGeom>
            <a:ln w="0">
              <a:noFill/>
            </a:ln>
          </p:spPr>
        </p:pic>
      </p:grpSp>
      <p:grpSp>
        <p:nvGrpSpPr>
          <p:cNvPr id="34" name="Group 2"/>
          <p:cNvGrpSpPr/>
          <p:nvPr/>
        </p:nvGrpSpPr>
        <p:grpSpPr>
          <a:xfrm>
            <a:off x="2826720" y="1167480"/>
            <a:ext cx="5135760" cy="5600520"/>
            <a:chOff x="2826720" y="1167480"/>
            <a:chExt cx="5135760" cy="5600520"/>
          </a:xfrm>
        </p:grpSpPr>
        <p:sp>
          <p:nvSpPr>
            <p:cNvPr id="35" name="TextBox 19"/>
            <p:cNvSpPr/>
            <p:nvPr/>
          </p:nvSpPr>
          <p:spPr>
            <a:xfrm>
              <a:off x="4097160" y="6129720"/>
              <a:ext cx="2595240" cy="6382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800" spc="-1" strike="noStrike">
                  <a:solidFill>
                    <a:schemeClr val="dk1"/>
                  </a:solidFill>
                  <a:latin typeface="Tahoma"/>
                </a:rPr>
                <a:t>iPhone and Android App</a:t>
              </a:r>
              <a:endParaRPr b="0" lang="en-US" sz="1800" spc="-1" strike="noStrike">
                <a:solidFill>
                  <a:srgbClr val="000000"/>
                </a:solidFill>
                <a:latin typeface="Arial"/>
              </a:endParaRPr>
            </a:p>
          </p:txBody>
        </p:sp>
        <p:grpSp>
          <p:nvGrpSpPr>
            <p:cNvPr id="36" name="Group 23"/>
            <p:cNvGrpSpPr/>
            <p:nvPr/>
          </p:nvGrpSpPr>
          <p:grpSpPr>
            <a:xfrm>
              <a:off x="2826720" y="1167480"/>
              <a:ext cx="5135760" cy="5230080"/>
              <a:chOff x="2826720" y="1167480"/>
              <a:chExt cx="5135760" cy="5230080"/>
            </a:xfrm>
          </p:grpSpPr>
          <p:pic>
            <p:nvPicPr>
              <p:cNvPr id="37" name="Graphic 22" descr="Smart Phone outline"/>
              <p:cNvPicPr/>
              <p:nvPr/>
            </p:nvPicPr>
            <p:blipFill>
              <a:blip r:embed="rId10">
                <a:extLst>
                  <a:ext uri="{96DAC541-7B7A-43D3-8B79-37D633B846F1}">
                    <asvg:svgBlip xmlns:asvg="http://schemas.microsoft.com/office/drawing/2016/SVG/main" r:embed="rId11"/>
                  </a:ext>
                </a:extLst>
              </a:blip>
              <a:stretch/>
            </p:blipFill>
            <p:spPr>
              <a:xfrm>
                <a:off x="2826720" y="1167480"/>
                <a:ext cx="5135760" cy="5230080"/>
              </a:xfrm>
              <a:prstGeom prst="rect">
                <a:avLst/>
              </a:prstGeom>
              <a:ln w="0">
                <a:noFill/>
              </a:ln>
            </p:spPr>
          </p:pic>
          <p:pic>
            <p:nvPicPr>
              <p:cNvPr id="38" name="Picture 4" descr="Android Application Usage | Meshtastic"/>
              <p:cNvPicPr/>
              <p:nvPr/>
            </p:nvPicPr>
            <p:blipFill>
              <a:blip r:embed="rId12"/>
              <a:stretch/>
            </p:blipFill>
            <p:spPr>
              <a:xfrm>
                <a:off x="4435200" y="2035800"/>
                <a:ext cx="1928520" cy="3524760"/>
              </a:xfrm>
              <a:prstGeom prst="rect">
                <a:avLst/>
              </a:prstGeom>
              <a:ln w="0">
                <a:noFill/>
              </a:ln>
            </p:spPr>
          </p:pic>
        </p:grpSp>
      </p:grpSp>
      <p:grpSp>
        <p:nvGrpSpPr>
          <p:cNvPr id="39" name="Group 14"/>
          <p:cNvGrpSpPr/>
          <p:nvPr/>
        </p:nvGrpSpPr>
        <p:grpSpPr>
          <a:xfrm>
            <a:off x="7644240" y="2111400"/>
            <a:ext cx="3665160" cy="2362320"/>
            <a:chOff x="7644240" y="2111400"/>
            <a:chExt cx="3665160" cy="2362320"/>
          </a:xfrm>
        </p:grpSpPr>
        <p:pic>
          <p:nvPicPr>
            <p:cNvPr id="40" name="Picture 4" descr="Meshenger Standalone Device for Meshtastic - Etsy"/>
            <p:cNvPicPr/>
            <p:nvPr/>
          </p:nvPicPr>
          <p:blipFill>
            <a:blip r:embed="rId13"/>
            <a:stretch/>
          </p:blipFill>
          <p:spPr>
            <a:xfrm>
              <a:off x="9645480" y="2111400"/>
              <a:ext cx="1492200" cy="1989720"/>
            </a:xfrm>
            <a:prstGeom prst="rect">
              <a:avLst/>
            </a:prstGeom>
            <a:ln w="0">
              <a:noFill/>
            </a:ln>
          </p:spPr>
        </p:pic>
        <p:sp>
          <p:nvSpPr>
            <p:cNvPr id="41" name="TextBox 11"/>
            <p:cNvSpPr/>
            <p:nvPr/>
          </p:nvSpPr>
          <p:spPr>
            <a:xfrm>
              <a:off x="7644240" y="3835440"/>
              <a:ext cx="3665160" cy="6382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800" spc="-1" strike="noStrike">
                  <a:solidFill>
                    <a:schemeClr val="dk1"/>
                  </a:solidFill>
                  <a:latin typeface="Tahoma"/>
                </a:rPr>
                <a:t>Standalone Devices that work without your phone ($70-$200)</a:t>
              </a:r>
              <a:endParaRPr b="0" lang="en-US" sz="1800" spc="-1" strike="noStrike">
                <a:solidFill>
                  <a:srgbClr val="000000"/>
                </a:solidFill>
                <a:latin typeface="Arial"/>
              </a:endParaRPr>
            </a:p>
          </p:txBody>
        </p:sp>
      </p:grpSp>
      <p:grpSp>
        <p:nvGrpSpPr>
          <p:cNvPr id="42" name="Group 13"/>
          <p:cNvGrpSpPr/>
          <p:nvPr/>
        </p:nvGrpSpPr>
        <p:grpSpPr>
          <a:xfrm>
            <a:off x="7671600" y="317880"/>
            <a:ext cx="3665160" cy="1872360"/>
            <a:chOff x="7671600" y="317880"/>
            <a:chExt cx="3665160" cy="1872360"/>
          </a:xfrm>
        </p:grpSpPr>
        <p:pic>
          <p:nvPicPr>
            <p:cNvPr id="43" name="Picture 2" descr="Enclosures | Meshtastic"/>
            <p:cNvPicPr/>
            <p:nvPr/>
          </p:nvPicPr>
          <p:blipFill>
            <a:blip r:embed="rId14"/>
            <a:stretch/>
          </p:blipFill>
          <p:spPr>
            <a:xfrm>
              <a:off x="9672840" y="317880"/>
              <a:ext cx="1492200" cy="1118880"/>
            </a:xfrm>
            <a:prstGeom prst="rect">
              <a:avLst/>
            </a:prstGeom>
            <a:ln w="0">
              <a:noFill/>
            </a:ln>
          </p:spPr>
        </p:pic>
        <p:pic>
          <p:nvPicPr>
            <p:cNvPr id="44" name="Picture 6" descr="Amazon.com: TTGO Meshtastic T-Beam V1.1 CH9102F CHIP ESP32  433/868/915/923Mhz WiFi Bluetooth ESP32 GPS NEO-6M SMA 18650 Battery Holder  with OLED (433Mhz OLED) : Electronics"/>
            <p:cNvPicPr/>
            <p:nvPr/>
          </p:nvPicPr>
          <p:blipFill>
            <a:blip r:embed="rId15"/>
            <a:stretch/>
          </p:blipFill>
          <p:spPr>
            <a:xfrm>
              <a:off x="7769160" y="338040"/>
              <a:ext cx="1327320" cy="1147680"/>
            </a:xfrm>
            <a:prstGeom prst="rect">
              <a:avLst/>
            </a:prstGeom>
            <a:ln w="0">
              <a:noFill/>
            </a:ln>
          </p:spPr>
        </p:pic>
        <p:sp>
          <p:nvSpPr>
            <p:cNvPr id="45" name="TextBox 12"/>
            <p:cNvSpPr/>
            <p:nvPr/>
          </p:nvSpPr>
          <p:spPr>
            <a:xfrm>
              <a:off x="7671600" y="1551960"/>
              <a:ext cx="3665160" cy="6382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800" spc="-1" strike="noStrike">
                  <a:solidFill>
                    <a:schemeClr val="dk1"/>
                  </a:solidFill>
                  <a:latin typeface="Tahoma"/>
                </a:rPr>
                <a:t>Cheap DIY Devices that work with your phone ($30-$50)</a:t>
              </a:r>
              <a:endParaRPr b="0" lang="en-US" sz="1800" spc="-1" strike="noStrike">
                <a:solidFill>
                  <a:srgbClr val="000000"/>
                </a:solidFill>
                <a:latin typeface="Arial"/>
              </a:endParaRPr>
            </a:p>
          </p:txBody>
        </p:sp>
      </p:grpSp>
      <p:pic>
        <p:nvPicPr>
          <p:cNvPr id="46" name="Picture 20" descr=""/>
          <p:cNvPicPr/>
          <p:nvPr/>
        </p:nvPicPr>
        <p:blipFill>
          <a:blip r:embed="rId16"/>
          <a:stretch/>
        </p:blipFill>
        <p:spPr>
          <a:xfrm>
            <a:off x="9579600" y="4561920"/>
            <a:ext cx="1507320" cy="1773000"/>
          </a:xfrm>
          <a:prstGeom prst="rect">
            <a:avLst/>
          </a:prstGeom>
          <a:ln w="0">
            <a:noFill/>
          </a:ln>
        </p:spPr>
      </p:pic>
      <p:sp>
        <p:nvSpPr>
          <p:cNvPr id="47" name="TextBox 24"/>
          <p:cNvSpPr/>
          <p:nvPr/>
        </p:nvSpPr>
        <p:spPr>
          <a:xfrm>
            <a:off x="7746840" y="6355440"/>
            <a:ext cx="36651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800" spc="-1" strike="noStrike">
                <a:solidFill>
                  <a:schemeClr val="dk1"/>
                </a:solidFill>
                <a:latin typeface="Tahoma"/>
              </a:rPr>
              <a:t>Solar Repeaters (~$200)</a:t>
            </a:r>
            <a:endParaRPr b="0" lang="en-US" sz="1800" spc="-1" strike="noStrike">
              <a:solidFill>
                <a:srgbClr val="000000"/>
              </a:solidFill>
              <a:latin typeface="Arial"/>
            </a:endParaRPr>
          </a:p>
        </p:txBody>
      </p:sp>
      <p:sp>
        <p:nvSpPr>
          <p:cNvPr id="48" name="Google Shape;90;p16"/>
          <p:cNvSpPr/>
          <p:nvPr/>
        </p:nvSpPr>
        <p:spPr>
          <a:xfrm>
            <a:off x="311760" y="444960"/>
            <a:ext cx="8520120" cy="572400"/>
          </a:xfrm>
          <a:prstGeom prst="rect">
            <a:avLst/>
          </a:prstGeom>
          <a:noFill/>
          <a:ln w="0">
            <a:noFill/>
          </a:ln>
        </p:spPr>
        <p:style>
          <a:lnRef idx="0"/>
          <a:fillRef idx="0"/>
          <a:effectRef idx="0"/>
          <a:fontRef idx="minor"/>
        </p:style>
        <p:txBody>
          <a:bodyPr tIns="91440" bIns="91440" anchor="t">
            <a:noAutofit/>
          </a:bodyPr>
          <a:p>
            <a:pPr defTabSz="914400">
              <a:lnSpc>
                <a:spcPct val="90000"/>
              </a:lnSpc>
            </a:pPr>
            <a:r>
              <a:rPr b="0" lang="en-US" sz="4000" spc="-1" strike="noStrike">
                <a:solidFill>
                  <a:schemeClr val="dk1"/>
                </a:solidFill>
                <a:latin typeface="Tahoma"/>
                <a:ea typeface="Tahoma"/>
              </a:rPr>
              <a:t>What is Meshtastic?</a:t>
            </a:r>
            <a:endParaRPr b="0" lang="en-US" sz="4000" spc="-1" strike="noStrike">
              <a:solidFill>
                <a:srgbClr val="000000"/>
              </a:solidFill>
              <a:latin typeface="Arial"/>
            </a:endParaRPr>
          </a:p>
        </p:txBody>
      </p:sp>
      <p:pic>
        <p:nvPicPr>
          <p:cNvPr id="49" name="Picture 2" descr=""/>
          <p:cNvPicPr/>
          <p:nvPr/>
        </p:nvPicPr>
        <p:blipFill>
          <a:blip r:embed="rId17"/>
          <a:srcRect l="0" t="0" r="48979" b="0"/>
          <a:stretch/>
        </p:blipFill>
        <p:spPr>
          <a:xfrm>
            <a:off x="8201880" y="2543400"/>
            <a:ext cx="965160" cy="13525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Google Shape;90;p16"/>
          <p:cNvSpPr/>
          <p:nvPr/>
        </p:nvSpPr>
        <p:spPr>
          <a:xfrm>
            <a:off x="311760" y="444960"/>
            <a:ext cx="8520120" cy="572400"/>
          </a:xfrm>
          <a:prstGeom prst="rect">
            <a:avLst/>
          </a:prstGeom>
          <a:noFill/>
          <a:ln w="0">
            <a:noFill/>
          </a:ln>
        </p:spPr>
        <p:style>
          <a:lnRef idx="0"/>
          <a:fillRef idx="0"/>
          <a:effectRef idx="0"/>
          <a:fontRef idx="minor"/>
        </p:style>
        <p:txBody>
          <a:bodyPr tIns="91440" bIns="91440" anchor="t">
            <a:noAutofit/>
          </a:bodyPr>
          <a:p>
            <a:pPr defTabSz="914400">
              <a:lnSpc>
                <a:spcPct val="90000"/>
              </a:lnSpc>
            </a:pPr>
            <a:r>
              <a:rPr b="0" lang="en-US" sz="4000" spc="-1" strike="noStrike">
                <a:solidFill>
                  <a:schemeClr val="dk1"/>
                </a:solidFill>
                <a:latin typeface="Tahoma"/>
                <a:ea typeface="Tahoma"/>
              </a:rPr>
              <a:t>What can it do?</a:t>
            </a:r>
            <a:endParaRPr b="0" lang="en-US" sz="4000" spc="-1" strike="noStrike">
              <a:solidFill>
                <a:srgbClr val="000000"/>
              </a:solidFill>
              <a:latin typeface="Arial"/>
            </a:endParaRPr>
          </a:p>
        </p:txBody>
      </p:sp>
      <p:pic>
        <p:nvPicPr>
          <p:cNvPr id="51" name="Picture 10" descr="Red beacon"/>
          <p:cNvPicPr/>
          <p:nvPr/>
        </p:nvPicPr>
        <p:blipFill>
          <a:blip r:embed="rId1"/>
          <a:srcRect l="47673" t="0" r="0" b="36761"/>
          <a:stretch/>
        </p:blipFill>
        <p:spPr>
          <a:xfrm>
            <a:off x="1945080" y="3949200"/>
            <a:ext cx="2551680" cy="2057040"/>
          </a:xfrm>
          <a:prstGeom prst="rect">
            <a:avLst/>
          </a:prstGeom>
          <a:ln w="0">
            <a:noFill/>
          </a:ln>
        </p:spPr>
      </p:pic>
      <p:sp>
        <p:nvSpPr>
          <p:cNvPr id="52" name="TextBox 5"/>
          <p:cNvSpPr/>
          <p:nvPr/>
        </p:nvSpPr>
        <p:spPr>
          <a:xfrm>
            <a:off x="919800" y="3141360"/>
            <a:ext cx="1756800" cy="5770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600" spc="-1" strike="noStrike">
                <a:solidFill>
                  <a:schemeClr val="dk1"/>
                </a:solidFill>
                <a:latin typeface="Tahoma"/>
              </a:rPr>
              <a:t>Unencrypted</a:t>
            </a:r>
            <a:endParaRPr b="0" lang="en-US" sz="1600" spc="-1" strike="noStrike">
              <a:solidFill>
                <a:srgbClr val="000000"/>
              </a:solidFill>
              <a:latin typeface="Arial"/>
            </a:endParaRPr>
          </a:p>
          <a:p>
            <a:pPr algn="ctr" defTabSz="914400">
              <a:lnSpc>
                <a:spcPct val="100000"/>
              </a:lnSpc>
            </a:pPr>
            <a:r>
              <a:rPr b="0" lang="en-US" sz="1600" spc="-1" strike="noStrike">
                <a:solidFill>
                  <a:schemeClr val="dk1"/>
                </a:solidFill>
                <a:latin typeface="Tahoma"/>
              </a:rPr>
              <a:t>Primary Channel</a:t>
            </a:r>
            <a:endParaRPr b="0" lang="en-US" sz="1600" spc="-1" strike="noStrike">
              <a:solidFill>
                <a:srgbClr val="000000"/>
              </a:solidFill>
              <a:latin typeface="Arial"/>
            </a:endParaRPr>
          </a:p>
        </p:txBody>
      </p:sp>
      <p:sp>
        <p:nvSpPr>
          <p:cNvPr id="53" name="TextBox 6"/>
          <p:cNvSpPr/>
          <p:nvPr/>
        </p:nvSpPr>
        <p:spPr>
          <a:xfrm>
            <a:off x="3744360" y="3169440"/>
            <a:ext cx="1756800" cy="5770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600" spc="-1" strike="noStrike">
                <a:solidFill>
                  <a:schemeClr val="dk1"/>
                </a:solidFill>
                <a:latin typeface="Tahoma"/>
              </a:rPr>
              <a:t>Encrypted</a:t>
            </a:r>
            <a:endParaRPr b="0" lang="en-US" sz="1600" spc="-1" strike="noStrike">
              <a:solidFill>
                <a:srgbClr val="000000"/>
              </a:solidFill>
              <a:latin typeface="Arial"/>
            </a:endParaRPr>
          </a:p>
          <a:p>
            <a:pPr algn="ctr" defTabSz="914400">
              <a:lnSpc>
                <a:spcPct val="100000"/>
              </a:lnSpc>
            </a:pPr>
            <a:r>
              <a:rPr b="0" lang="en-US" sz="1600" spc="-1" strike="noStrike">
                <a:solidFill>
                  <a:schemeClr val="dk1"/>
                </a:solidFill>
                <a:latin typeface="Tahoma"/>
              </a:rPr>
              <a:t>Group Channels</a:t>
            </a:r>
            <a:endParaRPr b="0" lang="en-US" sz="1600" spc="-1" strike="noStrike">
              <a:solidFill>
                <a:srgbClr val="000000"/>
              </a:solidFill>
              <a:latin typeface="Arial"/>
            </a:endParaRPr>
          </a:p>
        </p:txBody>
      </p:sp>
      <p:sp>
        <p:nvSpPr>
          <p:cNvPr id="54" name="TextBox 7"/>
          <p:cNvSpPr/>
          <p:nvPr/>
        </p:nvSpPr>
        <p:spPr>
          <a:xfrm>
            <a:off x="6636600" y="3183120"/>
            <a:ext cx="1756800" cy="5770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600" spc="-1" strike="noStrike">
                <a:solidFill>
                  <a:schemeClr val="dk1"/>
                </a:solidFill>
                <a:latin typeface="Tahoma"/>
              </a:rPr>
              <a:t>Encrypted</a:t>
            </a:r>
            <a:endParaRPr b="0" lang="en-US" sz="1600" spc="-1" strike="noStrike">
              <a:solidFill>
                <a:srgbClr val="000000"/>
              </a:solidFill>
              <a:latin typeface="Arial"/>
            </a:endParaRPr>
          </a:p>
          <a:p>
            <a:pPr algn="ctr" defTabSz="914400">
              <a:lnSpc>
                <a:spcPct val="100000"/>
              </a:lnSpc>
            </a:pPr>
            <a:r>
              <a:rPr b="0" lang="en-US" sz="1600" spc="-1" strike="noStrike">
                <a:solidFill>
                  <a:schemeClr val="dk1"/>
                </a:solidFill>
                <a:latin typeface="Tahoma"/>
              </a:rPr>
              <a:t>Direct Messages</a:t>
            </a:r>
            <a:endParaRPr b="0" lang="en-US" sz="1600" spc="-1" strike="noStrike">
              <a:solidFill>
                <a:srgbClr val="000000"/>
              </a:solidFill>
              <a:latin typeface="Arial"/>
            </a:endParaRPr>
          </a:p>
        </p:txBody>
      </p:sp>
      <p:sp>
        <p:nvSpPr>
          <p:cNvPr id="55" name="TextBox 8"/>
          <p:cNvSpPr/>
          <p:nvPr/>
        </p:nvSpPr>
        <p:spPr>
          <a:xfrm>
            <a:off x="2342520" y="6014880"/>
            <a:ext cx="1756800" cy="5770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600" spc="-1" strike="noStrike">
                <a:solidFill>
                  <a:schemeClr val="dk1"/>
                </a:solidFill>
                <a:latin typeface="Tahoma"/>
              </a:rPr>
              <a:t>Beacon</a:t>
            </a:r>
            <a:endParaRPr b="0" lang="en-US" sz="1600" spc="-1" strike="noStrike">
              <a:solidFill>
                <a:srgbClr val="000000"/>
              </a:solidFill>
              <a:latin typeface="Arial"/>
            </a:endParaRPr>
          </a:p>
          <a:p>
            <a:pPr algn="ctr" defTabSz="914400">
              <a:lnSpc>
                <a:spcPct val="100000"/>
              </a:lnSpc>
            </a:pPr>
            <a:r>
              <a:rPr b="0" lang="en-US" sz="1600" spc="-1" strike="noStrike">
                <a:solidFill>
                  <a:schemeClr val="dk1"/>
                </a:solidFill>
                <a:latin typeface="Tahoma"/>
              </a:rPr>
              <a:t>Location</a:t>
            </a:r>
            <a:endParaRPr b="0" lang="en-US" sz="1600" spc="-1" strike="noStrike">
              <a:solidFill>
                <a:srgbClr val="000000"/>
              </a:solidFill>
              <a:latin typeface="Arial"/>
            </a:endParaRPr>
          </a:p>
        </p:txBody>
      </p:sp>
      <p:sp>
        <p:nvSpPr>
          <p:cNvPr id="56" name="TextBox 9"/>
          <p:cNvSpPr/>
          <p:nvPr/>
        </p:nvSpPr>
        <p:spPr>
          <a:xfrm>
            <a:off x="7704360" y="5938200"/>
            <a:ext cx="2089800" cy="5770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600" spc="-1" strike="noStrike">
                <a:solidFill>
                  <a:schemeClr val="dk1"/>
                </a:solidFill>
                <a:latin typeface="Tahoma"/>
              </a:rPr>
              <a:t>Connect Worldwide on MQTT</a:t>
            </a:r>
            <a:endParaRPr b="0" lang="en-US" sz="1600" spc="-1" strike="noStrike">
              <a:solidFill>
                <a:srgbClr val="000000"/>
              </a:solidFill>
              <a:latin typeface="Arial"/>
            </a:endParaRPr>
          </a:p>
        </p:txBody>
      </p:sp>
      <p:sp>
        <p:nvSpPr>
          <p:cNvPr id="57" name="TextBox 10"/>
          <p:cNvSpPr/>
          <p:nvPr/>
        </p:nvSpPr>
        <p:spPr>
          <a:xfrm>
            <a:off x="5222160" y="6006600"/>
            <a:ext cx="1756800" cy="3333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600" spc="-1" strike="noStrike">
                <a:solidFill>
                  <a:schemeClr val="dk1"/>
                </a:solidFill>
                <a:latin typeface="Tahoma"/>
              </a:rPr>
              <a:t>Telemetry Data</a:t>
            </a:r>
            <a:endParaRPr b="0" lang="en-US" sz="1600" spc="-1" strike="noStrike">
              <a:solidFill>
                <a:srgbClr val="000000"/>
              </a:solidFill>
              <a:latin typeface="Arial"/>
            </a:endParaRPr>
          </a:p>
        </p:txBody>
      </p:sp>
      <p:sp>
        <p:nvSpPr>
          <p:cNvPr id="58" name="TextBox 11"/>
          <p:cNvSpPr/>
          <p:nvPr/>
        </p:nvSpPr>
        <p:spPr>
          <a:xfrm>
            <a:off x="0" y="6534720"/>
            <a:ext cx="12043440" cy="257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100" spc="-1" strike="noStrike">
                <a:solidFill>
                  <a:schemeClr val="dk1"/>
                </a:solidFill>
                <a:latin typeface="Tahoma"/>
              </a:rPr>
              <a:t>Creative Commons Photo Attribution: Jeffrey Beall, James Webb Space Telescope, Elizabeth Buie, Hub☺, USAID_IMAGES, Kevin M. Gill</a:t>
            </a:r>
            <a:endParaRPr b="0" lang="en-US" sz="1100" spc="-1" strike="noStrike">
              <a:solidFill>
                <a:srgbClr val="000000"/>
              </a:solidFill>
              <a:latin typeface="Arial"/>
            </a:endParaRPr>
          </a:p>
        </p:txBody>
      </p:sp>
      <p:pic>
        <p:nvPicPr>
          <p:cNvPr id="59" name="Picture 6" descr="Two men talking over a coffee"/>
          <p:cNvPicPr/>
          <p:nvPr/>
        </p:nvPicPr>
        <p:blipFill>
          <a:blip r:embed="rId2"/>
          <a:srcRect l="0" t="33948" r="0" b="10545"/>
          <a:stretch/>
        </p:blipFill>
        <p:spPr>
          <a:xfrm>
            <a:off x="6280560" y="1103400"/>
            <a:ext cx="2468520" cy="2057040"/>
          </a:xfrm>
          <a:prstGeom prst="rect">
            <a:avLst/>
          </a:prstGeom>
          <a:ln w="0">
            <a:noFill/>
          </a:ln>
        </p:spPr>
      </p:pic>
      <p:pic>
        <p:nvPicPr>
          <p:cNvPr id="60" name="Picture 8" descr="Round Table Discussions at NASA Social"/>
          <p:cNvPicPr/>
          <p:nvPr/>
        </p:nvPicPr>
        <p:blipFill>
          <a:blip r:embed="rId3"/>
          <a:srcRect l="5300" t="24648" r="22101" b="27361"/>
          <a:stretch/>
        </p:blipFill>
        <p:spPr>
          <a:xfrm>
            <a:off x="3455640" y="1106640"/>
            <a:ext cx="2334240" cy="2057040"/>
          </a:xfrm>
          <a:prstGeom prst="rect">
            <a:avLst/>
          </a:prstGeom>
          <a:ln w="0">
            <a:noFill/>
          </a:ln>
        </p:spPr>
      </p:pic>
      <p:pic>
        <p:nvPicPr>
          <p:cNvPr id="61" name="Picture 12" descr="Higher Crop Yields from A Text Message and A Weather Station"/>
          <p:cNvPicPr/>
          <p:nvPr/>
        </p:nvPicPr>
        <p:blipFill>
          <a:blip r:embed="rId4"/>
          <a:srcRect l="0" t="0" r="-1406" b="31056"/>
          <a:stretch/>
        </p:blipFill>
        <p:spPr>
          <a:xfrm>
            <a:off x="4964400" y="3949200"/>
            <a:ext cx="2272320" cy="2057040"/>
          </a:xfrm>
          <a:prstGeom prst="rect">
            <a:avLst/>
          </a:prstGeom>
          <a:ln w="0">
            <a:noFill/>
          </a:ln>
        </p:spPr>
      </p:pic>
      <p:pic>
        <p:nvPicPr>
          <p:cNvPr id="62" name="Picture 14" descr="Earth - Global Elevation Model with Satellite Imagery (Version 2)"/>
          <p:cNvPicPr/>
          <p:nvPr/>
        </p:nvPicPr>
        <p:blipFill>
          <a:blip r:embed="rId5"/>
          <a:stretch/>
        </p:blipFill>
        <p:spPr>
          <a:xfrm>
            <a:off x="7704360" y="3934440"/>
            <a:ext cx="2089800" cy="2057040"/>
          </a:xfrm>
          <a:prstGeom prst="rect">
            <a:avLst/>
          </a:prstGeom>
          <a:ln w="0">
            <a:noFill/>
          </a:ln>
        </p:spPr>
      </p:pic>
      <p:pic>
        <p:nvPicPr>
          <p:cNvPr id="63" name="Picture 2" descr="College Campus Bulletin Board"/>
          <p:cNvPicPr/>
          <p:nvPr/>
        </p:nvPicPr>
        <p:blipFill>
          <a:blip r:embed="rId6"/>
          <a:stretch/>
        </p:blipFill>
        <p:spPr>
          <a:xfrm>
            <a:off x="9239400" y="1125720"/>
            <a:ext cx="2633400" cy="2057040"/>
          </a:xfrm>
          <a:prstGeom prst="rect">
            <a:avLst/>
          </a:prstGeom>
          <a:ln w="0">
            <a:noFill/>
          </a:ln>
        </p:spPr>
      </p:pic>
      <p:sp>
        <p:nvSpPr>
          <p:cNvPr id="64" name="TextBox 16"/>
          <p:cNvSpPr/>
          <p:nvPr/>
        </p:nvSpPr>
        <p:spPr>
          <a:xfrm>
            <a:off x="9677880" y="3177720"/>
            <a:ext cx="1756800" cy="5770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600" spc="-1" strike="noStrike">
                <a:solidFill>
                  <a:schemeClr val="dk1"/>
                </a:solidFill>
                <a:latin typeface="Tahoma"/>
              </a:rPr>
              <a:t>Bulletin Board System (BBS)</a:t>
            </a:r>
            <a:endParaRPr b="0" lang="en-US" sz="1600" spc="-1" strike="noStrike">
              <a:solidFill>
                <a:srgbClr val="000000"/>
              </a:solidFill>
              <a:latin typeface="Arial"/>
            </a:endParaRPr>
          </a:p>
        </p:txBody>
      </p:sp>
      <p:pic>
        <p:nvPicPr>
          <p:cNvPr id="65" name="Picture 20" descr=""/>
          <p:cNvPicPr/>
          <p:nvPr/>
        </p:nvPicPr>
        <p:blipFill>
          <a:blip r:embed="rId7"/>
          <a:srcRect l="14467" t="0" r="9899" b="0"/>
          <a:stretch/>
        </p:blipFill>
        <p:spPr>
          <a:xfrm>
            <a:off x="631080" y="1097640"/>
            <a:ext cx="2334240" cy="20570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Google Shape;90;p16"/>
          <p:cNvSpPr/>
          <p:nvPr/>
        </p:nvSpPr>
        <p:spPr>
          <a:xfrm>
            <a:off x="311760" y="444960"/>
            <a:ext cx="8520120" cy="572400"/>
          </a:xfrm>
          <a:prstGeom prst="rect">
            <a:avLst/>
          </a:prstGeom>
          <a:noFill/>
          <a:ln w="0">
            <a:noFill/>
          </a:ln>
        </p:spPr>
        <p:style>
          <a:lnRef idx="0"/>
          <a:fillRef idx="0"/>
          <a:effectRef idx="0"/>
          <a:fontRef idx="minor"/>
        </p:style>
        <p:txBody>
          <a:bodyPr tIns="91440" bIns="91440" anchor="t">
            <a:noAutofit/>
          </a:bodyPr>
          <a:p>
            <a:pPr defTabSz="914400">
              <a:lnSpc>
                <a:spcPct val="90000"/>
              </a:lnSpc>
            </a:pPr>
            <a:r>
              <a:rPr b="0" lang="en-US" sz="4000" spc="-1" strike="noStrike">
                <a:solidFill>
                  <a:schemeClr val="dk1"/>
                </a:solidFill>
                <a:latin typeface="Tahoma"/>
                <a:ea typeface="Tahoma"/>
              </a:rPr>
              <a:t>Use Cases</a:t>
            </a:r>
            <a:endParaRPr b="0" lang="en-US" sz="4000" spc="-1" strike="noStrike">
              <a:solidFill>
                <a:srgbClr val="000000"/>
              </a:solidFill>
              <a:latin typeface="Arial"/>
            </a:endParaRPr>
          </a:p>
        </p:txBody>
      </p:sp>
      <p:sp>
        <p:nvSpPr>
          <p:cNvPr id="67" name="TextBox 2"/>
          <p:cNvSpPr/>
          <p:nvPr/>
        </p:nvSpPr>
        <p:spPr>
          <a:xfrm>
            <a:off x="1062360" y="3858480"/>
            <a:ext cx="175680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800" spc="-1" strike="noStrike">
                <a:solidFill>
                  <a:schemeClr val="dk1"/>
                </a:solidFill>
                <a:latin typeface="Tahoma"/>
              </a:rPr>
              <a:t>Disasters</a:t>
            </a:r>
            <a:endParaRPr b="0" lang="en-US" sz="1800" spc="-1" strike="noStrike">
              <a:solidFill>
                <a:srgbClr val="000000"/>
              </a:solidFill>
              <a:latin typeface="Arial"/>
            </a:endParaRPr>
          </a:p>
        </p:txBody>
      </p:sp>
      <p:sp>
        <p:nvSpPr>
          <p:cNvPr id="68" name="TextBox 3"/>
          <p:cNvSpPr/>
          <p:nvPr/>
        </p:nvSpPr>
        <p:spPr>
          <a:xfrm>
            <a:off x="3844440" y="3858480"/>
            <a:ext cx="1756800" cy="1461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800" spc="-1" strike="noStrike">
                <a:solidFill>
                  <a:schemeClr val="dk1"/>
                </a:solidFill>
                <a:latin typeface="Tahoma"/>
              </a:rPr>
              <a:t>Off-Grid, Hiking, Sailing, Hunting, Airsoft, Festivals, etc.</a:t>
            </a:r>
            <a:endParaRPr b="0" lang="en-US" sz="1800" spc="-1" strike="noStrike">
              <a:solidFill>
                <a:srgbClr val="000000"/>
              </a:solidFill>
              <a:latin typeface="Arial"/>
            </a:endParaRPr>
          </a:p>
        </p:txBody>
      </p:sp>
      <p:sp>
        <p:nvSpPr>
          <p:cNvPr id="69" name="TextBox 4"/>
          <p:cNvSpPr/>
          <p:nvPr/>
        </p:nvSpPr>
        <p:spPr>
          <a:xfrm>
            <a:off x="6602760" y="3858480"/>
            <a:ext cx="1756800" cy="11869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800" spc="-1" strike="noStrike">
                <a:solidFill>
                  <a:schemeClr val="dk1"/>
                </a:solidFill>
                <a:latin typeface="Tahoma"/>
              </a:rPr>
              <a:t>War, Protests, Civil Unrest, Internet Shutdown</a:t>
            </a:r>
            <a:endParaRPr b="0" lang="en-US" sz="1800" spc="-1" strike="noStrike">
              <a:solidFill>
                <a:srgbClr val="000000"/>
              </a:solidFill>
              <a:latin typeface="Arial"/>
            </a:endParaRPr>
          </a:p>
        </p:txBody>
      </p:sp>
      <p:sp>
        <p:nvSpPr>
          <p:cNvPr id="70" name="TextBox 5"/>
          <p:cNvSpPr/>
          <p:nvPr/>
        </p:nvSpPr>
        <p:spPr>
          <a:xfrm>
            <a:off x="9329760" y="3858480"/>
            <a:ext cx="1756800" cy="6382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800" spc="-1" strike="noStrike">
                <a:solidFill>
                  <a:schemeClr val="dk1"/>
                </a:solidFill>
                <a:latin typeface="Tahoma"/>
              </a:rPr>
              <a:t>Community</a:t>
            </a:r>
            <a:endParaRPr b="0" lang="en-US" sz="1800" spc="-1" strike="noStrike">
              <a:solidFill>
                <a:srgbClr val="000000"/>
              </a:solidFill>
              <a:latin typeface="Arial"/>
            </a:endParaRPr>
          </a:p>
          <a:p>
            <a:pPr algn="ctr" defTabSz="914400">
              <a:lnSpc>
                <a:spcPct val="100000"/>
              </a:lnSpc>
            </a:pPr>
            <a:r>
              <a:rPr b="0" lang="en-US" sz="1800" spc="-1" strike="noStrike">
                <a:solidFill>
                  <a:schemeClr val="dk1"/>
                </a:solidFill>
                <a:latin typeface="Tahoma"/>
              </a:rPr>
              <a:t>Building</a:t>
            </a:r>
            <a:endParaRPr b="0" lang="en-US" sz="1800" spc="-1" strike="noStrike">
              <a:solidFill>
                <a:srgbClr val="000000"/>
              </a:solidFill>
              <a:latin typeface="Arial"/>
            </a:endParaRPr>
          </a:p>
        </p:txBody>
      </p:sp>
      <p:pic>
        <p:nvPicPr>
          <p:cNvPr id="71" name="Picture 6" descr="NOLA BP Oil Flood Protest crowd 6"/>
          <p:cNvPicPr/>
          <p:nvPr/>
        </p:nvPicPr>
        <p:blipFill>
          <a:blip r:embed="rId1"/>
          <a:srcRect l="33204" t="0" r="0" b="14454"/>
          <a:stretch/>
        </p:blipFill>
        <p:spPr>
          <a:xfrm>
            <a:off x="6410160" y="1762920"/>
            <a:ext cx="2141640" cy="2057040"/>
          </a:xfrm>
          <a:prstGeom prst="rect">
            <a:avLst/>
          </a:prstGeom>
          <a:ln w="0">
            <a:noFill/>
          </a:ln>
        </p:spPr>
      </p:pic>
      <p:sp>
        <p:nvSpPr>
          <p:cNvPr id="72" name="TextBox 7"/>
          <p:cNvSpPr/>
          <p:nvPr/>
        </p:nvSpPr>
        <p:spPr>
          <a:xfrm>
            <a:off x="0" y="6534720"/>
            <a:ext cx="1204344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pc="-1" strike="noStrike">
                <a:solidFill>
                  <a:schemeClr val="dk1"/>
                </a:solidFill>
                <a:latin typeface="Tahoma"/>
              </a:rPr>
              <a:t>Creative Commons Photo Attribution: jkbrooks85, Joshua Tree National Park, Infrogmation, Prescott NF</a:t>
            </a:r>
            <a:endParaRPr b="0" lang="en-US" sz="1200" spc="-1" strike="noStrike">
              <a:solidFill>
                <a:srgbClr val="000000"/>
              </a:solidFill>
              <a:latin typeface="Arial"/>
            </a:endParaRPr>
          </a:p>
        </p:txBody>
      </p:sp>
      <p:pic>
        <p:nvPicPr>
          <p:cNvPr id="73" name="Picture 10" descr="Ranger Leads Group of Visitors on an Interpretive Hike"/>
          <p:cNvPicPr/>
          <p:nvPr/>
        </p:nvPicPr>
        <p:blipFill>
          <a:blip r:embed="rId2"/>
          <a:srcRect l="13033" t="13298" r="21873" b="5788"/>
          <a:stretch/>
        </p:blipFill>
        <p:spPr>
          <a:xfrm>
            <a:off x="3482280" y="1762920"/>
            <a:ext cx="2481120" cy="2057040"/>
          </a:xfrm>
          <a:prstGeom prst="rect">
            <a:avLst/>
          </a:prstGeom>
          <a:ln w="0">
            <a:noFill/>
          </a:ln>
        </p:spPr>
      </p:pic>
      <p:pic>
        <p:nvPicPr>
          <p:cNvPr id="74" name="Picture 12" descr="Kodiak power outage"/>
          <p:cNvPicPr/>
          <p:nvPr/>
        </p:nvPicPr>
        <p:blipFill>
          <a:blip r:embed="rId3"/>
          <a:srcRect l="17850" t="0" r="10490" b="0"/>
          <a:stretch/>
        </p:blipFill>
        <p:spPr>
          <a:xfrm>
            <a:off x="838080" y="1762920"/>
            <a:ext cx="2197080" cy="2057040"/>
          </a:xfrm>
          <a:prstGeom prst="rect">
            <a:avLst/>
          </a:prstGeom>
          <a:ln w="0">
            <a:noFill/>
          </a:ln>
        </p:spPr>
      </p:pic>
      <p:pic>
        <p:nvPicPr>
          <p:cNvPr id="75" name="Picture 14" descr="20191123_Prescott NF, AZ_R3_Trails &amp; Wilderness Volunteer Appreciation BBQ at Thumb Butte Group Picnic Site_001 (Forest Service photo by Nina Hubbard, 11/23/2019"/>
          <p:cNvPicPr/>
          <p:nvPr/>
        </p:nvPicPr>
        <p:blipFill>
          <a:blip r:embed="rId4"/>
          <a:srcRect l="10685" t="1338" r="24671" b="18903"/>
          <a:stretch/>
        </p:blipFill>
        <p:spPr>
          <a:xfrm>
            <a:off x="8998920" y="1762920"/>
            <a:ext cx="2418480" cy="20570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Google Shape;90;p16"/>
          <p:cNvSpPr/>
          <p:nvPr/>
        </p:nvSpPr>
        <p:spPr>
          <a:xfrm>
            <a:off x="311760" y="444960"/>
            <a:ext cx="11168640" cy="572400"/>
          </a:xfrm>
          <a:prstGeom prst="rect">
            <a:avLst/>
          </a:prstGeom>
          <a:noFill/>
          <a:ln w="0">
            <a:noFill/>
          </a:ln>
        </p:spPr>
        <p:style>
          <a:lnRef idx="0"/>
          <a:fillRef idx="0"/>
          <a:effectRef idx="0"/>
          <a:fontRef idx="minor"/>
        </p:style>
        <p:txBody>
          <a:bodyPr tIns="91440" bIns="91440" anchor="t">
            <a:noAutofit/>
          </a:bodyPr>
          <a:p>
            <a:pPr defTabSz="914400">
              <a:lnSpc>
                <a:spcPct val="90000"/>
              </a:lnSpc>
            </a:pPr>
            <a:r>
              <a:rPr b="0" lang="en-US" sz="4000" spc="-1" strike="noStrike">
                <a:solidFill>
                  <a:schemeClr val="dk1"/>
                </a:solidFill>
                <a:latin typeface="Tahoma"/>
                <a:ea typeface="Tahoma"/>
              </a:rPr>
              <a:t>Uses ISM Bands – 915 MHz (902 to 928) in USA</a:t>
            </a:r>
            <a:endParaRPr b="0" lang="en-US" sz="4000" spc="-1" strike="noStrike">
              <a:solidFill>
                <a:srgbClr val="000000"/>
              </a:solidFill>
              <a:latin typeface="Arial"/>
            </a:endParaRPr>
          </a:p>
        </p:txBody>
      </p:sp>
      <p:graphicFrame>
        <p:nvGraphicFramePr>
          <p:cNvPr id="77" name="Table 4"/>
          <p:cNvGraphicFramePr/>
          <p:nvPr/>
        </p:nvGraphicFramePr>
        <p:xfrm>
          <a:off x="1889640" y="1345320"/>
          <a:ext cx="8412120" cy="1634040"/>
        </p:xfrm>
        <a:graphic>
          <a:graphicData uri="http://schemas.openxmlformats.org/drawingml/2006/table">
            <a:tbl>
              <a:tblPr/>
              <a:tblGrid>
                <a:gridCol w="2247840"/>
                <a:gridCol w="2276280"/>
                <a:gridCol w="2085840"/>
                <a:gridCol w="1801800"/>
              </a:tblGrid>
              <a:tr h="370800">
                <a:tc>
                  <a:txBody>
                    <a:bodyPr anchor="t">
                      <a:noAutofit/>
                    </a:bodyPr>
                    <a:p>
                      <a:pPr defTabSz="914400">
                        <a:lnSpc>
                          <a:spcPct val="100000"/>
                        </a:lnSpc>
                      </a:pPr>
                      <a:r>
                        <a:rPr b="1" lang="en-US" sz="1400" spc="-1" strike="noStrike">
                          <a:solidFill>
                            <a:schemeClr val="lt1"/>
                          </a:solidFill>
                          <a:latin typeface="Tahoma"/>
                          <a:ea typeface="Tahoma"/>
                        </a:rPr>
                        <a:t>Region</a:t>
                      </a:r>
                      <a:endParaRPr b="0" lang="en-US" sz="14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US" sz="1400" spc="-1" strike="noStrike">
                          <a:solidFill>
                            <a:schemeClr val="lt1"/>
                          </a:solidFill>
                          <a:latin typeface="Tahoma"/>
                          <a:ea typeface="Tahoma"/>
                        </a:rPr>
                        <a:t>Frequency</a:t>
                      </a:r>
                      <a:endParaRPr b="0" lang="en-US" sz="14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US" sz="1400" spc="-1" strike="noStrike">
                          <a:solidFill>
                            <a:schemeClr val="lt1"/>
                          </a:solidFill>
                          <a:latin typeface="Tahoma"/>
                          <a:ea typeface="Tahoma"/>
                        </a:rPr>
                        <a:t>Max ERP (Effective Radiated Power)</a:t>
                      </a:r>
                      <a:endParaRPr b="0" lang="en-US" sz="14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US" sz="1400" spc="-1" strike="noStrike">
                          <a:solidFill>
                            <a:schemeClr val="lt1"/>
                          </a:solidFill>
                          <a:latin typeface="Tahoma"/>
                          <a:ea typeface="Tahoma"/>
                        </a:rPr>
                        <a:t>Duty Cycle Limit</a:t>
                      </a:r>
                      <a:endParaRPr b="0" lang="en-US" sz="14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370800">
                <a:tc>
                  <a:txBody>
                    <a:bodyPr anchor="t">
                      <a:noAutofit/>
                    </a:bodyPr>
                    <a:p>
                      <a:pPr defTabSz="914400">
                        <a:lnSpc>
                          <a:spcPct val="100000"/>
                        </a:lnSpc>
                      </a:pPr>
                      <a:r>
                        <a:rPr b="0" lang="en-US" sz="1400" spc="-1" strike="noStrike">
                          <a:solidFill>
                            <a:schemeClr val="dk1"/>
                          </a:solidFill>
                          <a:latin typeface="Tahoma"/>
                          <a:ea typeface="Tahoma"/>
                        </a:rPr>
                        <a:t>Western Hemisphere</a:t>
                      </a:r>
                      <a:endParaRPr b="0" lang="en-US" sz="14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400" spc="-1" strike="noStrike">
                          <a:solidFill>
                            <a:schemeClr val="dk1"/>
                          </a:solidFill>
                          <a:latin typeface="Tahoma"/>
                          <a:ea typeface="Tahoma"/>
                        </a:rPr>
                        <a:t>902 to 928 MHz</a:t>
                      </a:r>
                      <a:endParaRPr b="0" lang="en-US" sz="14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400" spc="-1" strike="noStrike">
                          <a:solidFill>
                            <a:schemeClr val="dk1"/>
                          </a:solidFill>
                          <a:latin typeface="Tahoma"/>
                          <a:ea typeface="Tahoma"/>
                        </a:rPr>
                        <a:t>+30 dBm ERP</a:t>
                      </a:r>
                      <a:endParaRPr b="0" lang="en-US" sz="14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400" spc="-1" strike="noStrike">
                          <a:solidFill>
                            <a:schemeClr val="dk1"/>
                          </a:solidFill>
                          <a:latin typeface="Tahoma"/>
                          <a:ea typeface="Tahoma"/>
                        </a:rPr>
                        <a:t>No limit</a:t>
                      </a:r>
                      <a:endParaRPr b="0" lang="en-US" sz="14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0" lang="en-US" sz="1400" spc="-1" strike="noStrike">
                          <a:solidFill>
                            <a:schemeClr val="dk1"/>
                          </a:solidFill>
                          <a:latin typeface="Tahoma"/>
                          <a:ea typeface="Tahoma"/>
                        </a:rPr>
                        <a:t>Europe</a:t>
                      </a:r>
                      <a:endParaRPr b="0" lang="en-US" sz="14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400" spc="-1" strike="noStrike">
                          <a:solidFill>
                            <a:schemeClr val="dk1"/>
                          </a:solidFill>
                          <a:latin typeface="Tahoma"/>
                          <a:ea typeface="Tahoma"/>
                        </a:rPr>
                        <a:t>869.40 to 869.65 MHz</a:t>
                      </a:r>
                      <a:endParaRPr b="0" lang="en-US" sz="14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400" spc="-1" strike="noStrike">
                          <a:solidFill>
                            <a:schemeClr val="dk1"/>
                          </a:solidFill>
                          <a:latin typeface="Tahoma"/>
                          <a:ea typeface="Tahoma"/>
                        </a:rPr>
                        <a:t>+14 dBm ERP</a:t>
                      </a:r>
                      <a:endParaRPr b="0" lang="en-US" sz="14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400" spc="-1" strike="noStrike">
                          <a:solidFill>
                            <a:schemeClr val="dk1"/>
                          </a:solidFill>
                          <a:latin typeface="Tahoma"/>
                          <a:ea typeface="Tahoma"/>
                        </a:rPr>
                        <a:t>10%</a:t>
                      </a:r>
                      <a:endParaRPr b="0" lang="en-US" sz="14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defTabSz="914400">
                        <a:lnSpc>
                          <a:spcPct val="100000"/>
                        </a:lnSpc>
                      </a:pPr>
                      <a:r>
                        <a:rPr b="0" lang="en-US" sz="1400" spc="-1" strike="noStrike">
                          <a:solidFill>
                            <a:schemeClr val="dk1"/>
                          </a:solidFill>
                          <a:latin typeface="Tahoma"/>
                          <a:ea typeface="Tahoma"/>
                        </a:rPr>
                        <a:t>Asia</a:t>
                      </a:r>
                      <a:endParaRPr b="0" lang="en-US" sz="14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400" spc="-1" strike="noStrike">
                          <a:solidFill>
                            <a:schemeClr val="dk1"/>
                          </a:solidFill>
                          <a:latin typeface="Tahoma"/>
                          <a:ea typeface="Tahoma"/>
                        </a:rPr>
                        <a:t>433 to 434 MHz</a:t>
                      </a:r>
                      <a:endParaRPr b="0" lang="en-US" sz="14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400" spc="-1" strike="noStrike">
                          <a:solidFill>
                            <a:schemeClr val="dk1"/>
                          </a:solidFill>
                          <a:latin typeface="Tahoma"/>
                          <a:ea typeface="Tahoma"/>
                        </a:rPr>
                        <a:t>+14 dBm ERP</a:t>
                      </a:r>
                      <a:endParaRPr b="0" lang="en-US" sz="14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400" spc="-1" strike="noStrike">
                          <a:solidFill>
                            <a:schemeClr val="dk1"/>
                          </a:solidFill>
                          <a:latin typeface="Tahoma"/>
                          <a:ea typeface="Tahoma"/>
                        </a:rPr>
                        <a:t>No limit</a:t>
                      </a:r>
                      <a:endParaRPr b="0" lang="en-US" sz="14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bl>
          </a:graphicData>
        </a:graphic>
      </p:graphicFrame>
      <p:pic>
        <p:nvPicPr>
          <p:cNvPr id="78" name="Graphic 3" descr=""/>
          <p:cNvPicPr/>
          <p:nvPr/>
        </p:nvPicPr>
        <p:blipFill>
          <a:blip r:embed="rId1">
            <a:extLst>
              <a:ext uri="{96DAC541-7B7A-43D3-8B79-37D633B846F1}">
                <asvg:svgBlip xmlns:asvg="http://schemas.microsoft.com/office/drawing/2016/SVG/main" r:embed="rId2"/>
              </a:ext>
            </a:extLst>
          </a:blip>
          <a:stretch/>
        </p:blipFill>
        <p:spPr>
          <a:xfrm>
            <a:off x="2832840" y="3429000"/>
            <a:ext cx="6392520" cy="32810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Google Shape;90;p16"/>
          <p:cNvSpPr/>
          <p:nvPr/>
        </p:nvSpPr>
        <p:spPr>
          <a:xfrm>
            <a:off x="311760" y="444960"/>
            <a:ext cx="8520120" cy="572400"/>
          </a:xfrm>
          <a:prstGeom prst="rect">
            <a:avLst/>
          </a:prstGeom>
          <a:noFill/>
          <a:ln w="0">
            <a:noFill/>
          </a:ln>
        </p:spPr>
        <p:style>
          <a:lnRef idx="0"/>
          <a:fillRef idx="0"/>
          <a:effectRef idx="0"/>
          <a:fontRef idx="minor"/>
        </p:style>
        <p:txBody>
          <a:bodyPr tIns="91440" bIns="91440" anchor="t">
            <a:noAutofit/>
          </a:bodyPr>
          <a:p>
            <a:pPr defTabSz="914400">
              <a:lnSpc>
                <a:spcPct val="90000"/>
              </a:lnSpc>
            </a:pPr>
            <a:r>
              <a:rPr b="0" lang="en-US" sz="4000" spc="-1" strike="noStrike">
                <a:solidFill>
                  <a:schemeClr val="dk1"/>
                </a:solidFill>
                <a:latin typeface="Tahoma"/>
                <a:ea typeface="Tahoma"/>
              </a:rPr>
              <a:t>LoRa Protocol</a:t>
            </a:r>
            <a:endParaRPr b="0" lang="en-US" sz="4000" spc="-1" strike="noStrike">
              <a:solidFill>
                <a:srgbClr val="000000"/>
              </a:solidFill>
              <a:latin typeface="Arial"/>
            </a:endParaRPr>
          </a:p>
        </p:txBody>
      </p:sp>
      <p:graphicFrame>
        <p:nvGraphicFramePr>
          <p:cNvPr id="80" name="Table 2"/>
          <p:cNvGraphicFramePr/>
          <p:nvPr/>
        </p:nvGraphicFramePr>
        <p:xfrm>
          <a:off x="4518720" y="3006360"/>
          <a:ext cx="4436280" cy="3321720"/>
        </p:xfrm>
        <a:graphic>
          <a:graphicData uri="http://schemas.openxmlformats.org/drawingml/2006/table">
            <a:tbl>
              <a:tblPr/>
              <a:tblGrid>
                <a:gridCol w="1419120"/>
                <a:gridCol w="457200"/>
                <a:gridCol w="731520"/>
                <a:gridCol w="457200"/>
                <a:gridCol w="1371600"/>
              </a:tblGrid>
              <a:tr h="97920">
                <a:tc>
                  <a:txBody>
                    <a:bodyPr lIns="9360" rIns="9360" tIns="9360" bIns="0" anchor="b">
                      <a:noAutofit/>
                    </a:bodyPr>
                    <a:p>
                      <a:pPr algn="ctr" defTabSz="914400">
                        <a:lnSpc>
                          <a:spcPct val="100000"/>
                        </a:lnSpc>
                      </a:pPr>
                      <a:r>
                        <a:rPr b="1" lang="en-US" sz="1100" spc="-1" strike="noStrike">
                          <a:solidFill>
                            <a:srgbClr val="374151"/>
                          </a:solidFill>
                          <a:latin typeface="Tahoma"/>
                        </a:rPr>
                        <a:t>Meshtastic Channel</a:t>
                      </a:r>
                      <a:endParaRPr b="0" lang="en-US" sz="1100" spc="-1" strike="noStrike">
                        <a:solidFill>
                          <a:srgbClr val="000000"/>
                        </a:solidFill>
                        <a:latin typeface="Arial"/>
                      </a:endParaRPr>
                    </a:p>
                  </a:txBody>
                  <a:tcPr anchor="b"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b">
                      <a:noAutofit/>
                    </a:bodyPr>
                    <a:p>
                      <a:pPr algn="ctr" defTabSz="914400">
                        <a:lnSpc>
                          <a:spcPct val="100000"/>
                        </a:lnSpc>
                      </a:pPr>
                      <a:r>
                        <a:rPr b="1" lang="en-US" sz="1100" spc="-1" strike="noStrike">
                          <a:solidFill>
                            <a:srgbClr val="374151"/>
                          </a:solidFill>
                          <a:latin typeface="Tahoma"/>
                        </a:rPr>
                        <a:t>Data-Rate</a:t>
                      </a:r>
                      <a:endParaRPr b="0" lang="en-US" sz="1100" spc="-1" strike="noStrike">
                        <a:solidFill>
                          <a:srgbClr val="000000"/>
                        </a:solidFill>
                        <a:latin typeface="Arial"/>
                      </a:endParaRPr>
                    </a:p>
                    <a:p>
                      <a:pPr algn="ctr" defTabSz="914400">
                        <a:lnSpc>
                          <a:spcPct val="100000"/>
                        </a:lnSpc>
                      </a:pPr>
                      <a:r>
                        <a:rPr b="1" lang="en-US" sz="1100" spc="-1" strike="noStrike">
                          <a:solidFill>
                            <a:srgbClr val="374151"/>
                          </a:solidFill>
                          <a:latin typeface="Tahoma"/>
                        </a:rPr>
                        <a:t>(kbps)</a:t>
                      </a:r>
                      <a:endParaRPr b="0" lang="en-US" sz="1100" spc="-1" strike="noStrike">
                        <a:solidFill>
                          <a:srgbClr val="000000"/>
                        </a:solidFill>
                        <a:latin typeface="Arial"/>
                      </a:endParaRPr>
                    </a:p>
                  </a:txBody>
                  <a:tcPr anchor="b"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b">
                      <a:noAutofit/>
                    </a:bodyPr>
                    <a:p>
                      <a:pPr algn="ctr" defTabSz="914400">
                        <a:lnSpc>
                          <a:spcPct val="100000"/>
                        </a:lnSpc>
                      </a:pPr>
                      <a:r>
                        <a:rPr b="1" lang="en-US" sz="1100" spc="-1" strike="noStrike">
                          <a:solidFill>
                            <a:srgbClr val="374151"/>
                          </a:solidFill>
                          <a:latin typeface="Tahoma"/>
                        </a:rPr>
                        <a:t>Bandwidth </a:t>
                      </a:r>
                      <a:endParaRPr b="0" lang="en-US" sz="1100" spc="-1" strike="noStrike">
                        <a:solidFill>
                          <a:srgbClr val="000000"/>
                        </a:solidFill>
                        <a:latin typeface="Arial"/>
                      </a:endParaRPr>
                    </a:p>
                    <a:p>
                      <a:pPr algn="ctr" defTabSz="914400">
                        <a:lnSpc>
                          <a:spcPct val="100000"/>
                        </a:lnSpc>
                      </a:pPr>
                      <a:r>
                        <a:rPr b="1" lang="en-US" sz="1100" spc="-1" strike="noStrike">
                          <a:solidFill>
                            <a:srgbClr val="374151"/>
                          </a:solidFill>
                          <a:latin typeface="Tahoma"/>
                        </a:rPr>
                        <a:t>(kHz)</a:t>
                      </a:r>
                      <a:endParaRPr b="0" lang="en-US" sz="1100" spc="-1" strike="noStrike">
                        <a:solidFill>
                          <a:srgbClr val="000000"/>
                        </a:solidFill>
                        <a:latin typeface="Arial"/>
                      </a:endParaRPr>
                    </a:p>
                  </a:txBody>
                  <a:tcPr anchor="b"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b">
                      <a:noAutofit/>
                    </a:bodyPr>
                    <a:p>
                      <a:pPr algn="ctr" defTabSz="914400">
                        <a:lnSpc>
                          <a:spcPct val="100000"/>
                        </a:lnSpc>
                      </a:pPr>
                      <a:r>
                        <a:rPr b="1" lang="en-US" sz="1100" spc="-1" strike="noStrike">
                          <a:solidFill>
                            <a:srgbClr val="374151"/>
                          </a:solidFill>
                          <a:latin typeface="Tahoma"/>
                        </a:rPr>
                        <a:t>Link Budget (dB)</a:t>
                      </a:r>
                      <a:endParaRPr b="0" lang="en-US" sz="1100" spc="-1" strike="noStrike">
                        <a:solidFill>
                          <a:srgbClr val="000000"/>
                        </a:solidFill>
                        <a:latin typeface="Arial"/>
                      </a:endParaRPr>
                    </a:p>
                  </a:txBody>
                  <a:tcPr anchor="b"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b">
                      <a:noAutofit/>
                    </a:bodyPr>
                    <a:p>
                      <a:pPr defTabSz="914400">
                        <a:lnSpc>
                          <a:spcPct val="100000"/>
                        </a:lnSpc>
                      </a:pPr>
                      <a:r>
                        <a:rPr b="1" lang="en-US" sz="1100" spc="-1" strike="noStrike">
                          <a:solidFill>
                            <a:srgbClr val="374151"/>
                          </a:solidFill>
                          <a:latin typeface="Tahoma"/>
                        </a:rPr>
                        <a:t>Note</a:t>
                      </a:r>
                      <a:endParaRPr b="0" lang="en-US" sz="1100" spc="-1" strike="noStrike">
                        <a:solidFill>
                          <a:srgbClr val="000000"/>
                        </a:solidFill>
                        <a:latin typeface="Arial"/>
                      </a:endParaRPr>
                    </a:p>
                  </a:txBody>
                  <a:tcPr anchor="b"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110520">
                <a:tc>
                  <a:txBody>
                    <a:bodyPr lIns="9360" rIns="9360" tIns="9360" bIns="0" anchor="b">
                      <a:noAutofit/>
                    </a:bodyPr>
                    <a:p>
                      <a:pPr algn="ctr" defTabSz="914400">
                        <a:lnSpc>
                          <a:spcPct val="100000"/>
                        </a:lnSpc>
                      </a:pPr>
                      <a:r>
                        <a:rPr b="0" lang="en-US" sz="1100" spc="-1" strike="noStrike">
                          <a:solidFill>
                            <a:srgbClr val="000000"/>
                          </a:solidFill>
                          <a:latin typeface="Tahoma"/>
                        </a:rPr>
                        <a:t>custom</a:t>
                      </a:r>
                      <a:endParaRPr b="0" lang="en-US" sz="1100" spc="-1" strike="noStrike">
                        <a:solidFill>
                          <a:srgbClr val="000000"/>
                        </a:solidFill>
                        <a:latin typeface="Arial"/>
                      </a:endParaRPr>
                    </a:p>
                  </a:txBody>
                  <a:tcPr anchor="b"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37.50</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500</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129</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defTabSz="914400">
                        <a:lnSpc>
                          <a:spcPct val="100000"/>
                        </a:lnSpc>
                      </a:pPr>
                      <a:r>
                        <a:rPr b="0" lang="en-US" sz="1100" spc="-1" strike="noStrike">
                          <a:solidFill>
                            <a:srgbClr val="374151"/>
                          </a:solidFill>
                          <a:latin typeface="Tahoma"/>
                        </a:rPr>
                        <a:t>Fastest possible speed</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110520">
                <a:tc>
                  <a:txBody>
                    <a:bodyPr lIns="9360" rIns="9360" tIns="9360" bIns="0" anchor="ctr">
                      <a:noAutofit/>
                    </a:bodyPr>
                    <a:p>
                      <a:pPr algn="ctr" defTabSz="914400">
                        <a:lnSpc>
                          <a:spcPct val="100000"/>
                        </a:lnSpc>
                      </a:pPr>
                      <a:r>
                        <a:rPr b="0" lang="en-US" sz="1100" spc="-1" strike="noStrike">
                          <a:solidFill>
                            <a:srgbClr val="374151"/>
                          </a:solidFill>
                          <a:latin typeface="Tahoma"/>
                        </a:rPr>
                        <a:t>Short Range / Fast</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6.8</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250</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137</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b">
                      <a:noAutofit/>
                    </a:bodyPr>
                    <a:p>
                      <a:pPr defTabSz="914400">
                        <a:lnSpc>
                          <a:spcPct val="100000"/>
                        </a:lnSpc>
                      </a:pPr>
                      <a:r>
                        <a:rPr b="0" lang="en-US" sz="1100" spc="-1" strike="noStrike">
                          <a:solidFill>
                            <a:srgbClr val="000000"/>
                          </a:solidFill>
                          <a:latin typeface="Tahoma"/>
                        </a:rPr>
                        <a:t> </a:t>
                      </a:r>
                      <a:endParaRPr b="0" lang="en-US" sz="1100" spc="-1" strike="noStrike">
                        <a:solidFill>
                          <a:srgbClr val="000000"/>
                        </a:solidFill>
                        <a:latin typeface="Arial"/>
                      </a:endParaRPr>
                    </a:p>
                  </a:txBody>
                  <a:tcPr anchor="b"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110520">
                <a:tc>
                  <a:txBody>
                    <a:bodyPr lIns="9360" rIns="9360" tIns="9360" bIns="0" anchor="ctr">
                      <a:noAutofit/>
                    </a:bodyPr>
                    <a:p>
                      <a:pPr algn="ctr" defTabSz="914400">
                        <a:lnSpc>
                          <a:spcPct val="100000"/>
                        </a:lnSpc>
                      </a:pPr>
                      <a:r>
                        <a:rPr b="0" lang="en-US" sz="1100" spc="-1" strike="noStrike">
                          <a:solidFill>
                            <a:srgbClr val="374151"/>
                          </a:solidFill>
                          <a:latin typeface="Tahoma"/>
                        </a:rPr>
                        <a:t>Short Range / Slow</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3.9</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250</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140</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b">
                      <a:noAutofit/>
                    </a:bodyPr>
                    <a:p>
                      <a:pPr defTabSz="914400">
                        <a:lnSpc>
                          <a:spcPct val="100000"/>
                        </a:lnSpc>
                      </a:pPr>
                      <a:r>
                        <a:rPr b="0" lang="en-US" sz="1100" spc="-1" strike="noStrike">
                          <a:solidFill>
                            <a:srgbClr val="000000"/>
                          </a:solidFill>
                          <a:latin typeface="Tahoma"/>
                        </a:rPr>
                        <a:t> </a:t>
                      </a:r>
                      <a:endParaRPr b="0" lang="en-US" sz="1100" spc="-1" strike="noStrike">
                        <a:solidFill>
                          <a:srgbClr val="000000"/>
                        </a:solidFill>
                        <a:latin typeface="Arial"/>
                      </a:endParaRPr>
                    </a:p>
                  </a:txBody>
                  <a:tcPr anchor="b"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110520">
                <a:tc>
                  <a:txBody>
                    <a:bodyPr lIns="9360" rIns="9360" tIns="9360" bIns="0" anchor="ctr">
                      <a:noAutofit/>
                    </a:bodyPr>
                    <a:p>
                      <a:pPr algn="ctr" defTabSz="914400">
                        <a:lnSpc>
                          <a:spcPct val="100000"/>
                        </a:lnSpc>
                      </a:pPr>
                      <a:r>
                        <a:rPr b="0" lang="en-US" sz="1100" spc="-1" strike="noStrike">
                          <a:solidFill>
                            <a:srgbClr val="374151"/>
                          </a:solidFill>
                          <a:latin typeface="Tahoma"/>
                        </a:rPr>
                        <a:t>Medium Range / Fast</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2.2</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250</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143</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b">
                      <a:noAutofit/>
                    </a:bodyPr>
                    <a:p>
                      <a:pPr defTabSz="914400">
                        <a:lnSpc>
                          <a:spcPct val="100000"/>
                        </a:lnSpc>
                      </a:pPr>
                      <a:r>
                        <a:rPr b="0" lang="en-US" sz="1100" spc="-1" strike="noStrike">
                          <a:solidFill>
                            <a:srgbClr val="000000"/>
                          </a:solidFill>
                          <a:latin typeface="Tahoma"/>
                        </a:rPr>
                        <a:t> </a:t>
                      </a:r>
                      <a:endParaRPr b="0" lang="en-US" sz="1100" spc="-1" strike="noStrike">
                        <a:solidFill>
                          <a:srgbClr val="000000"/>
                        </a:solidFill>
                        <a:latin typeface="Arial"/>
                      </a:endParaRPr>
                    </a:p>
                  </a:txBody>
                  <a:tcPr anchor="b"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110520">
                <a:tc>
                  <a:txBody>
                    <a:bodyPr lIns="9360" rIns="9360" tIns="9360" bIns="0" anchor="ctr">
                      <a:noAutofit/>
                    </a:bodyPr>
                    <a:p>
                      <a:pPr algn="ctr" defTabSz="914400">
                        <a:lnSpc>
                          <a:spcPct val="100000"/>
                        </a:lnSpc>
                      </a:pPr>
                      <a:r>
                        <a:rPr b="0" lang="en-US" sz="1100" spc="-1" strike="noStrike">
                          <a:solidFill>
                            <a:srgbClr val="374151"/>
                          </a:solidFill>
                          <a:latin typeface="Tahoma"/>
                        </a:rPr>
                        <a:t>Medium Range / Slow</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1.2</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250</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146</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b">
                      <a:noAutofit/>
                    </a:bodyPr>
                    <a:p>
                      <a:pPr defTabSz="914400">
                        <a:lnSpc>
                          <a:spcPct val="100000"/>
                        </a:lnSpc>
                      </a:pPr>
                      <a:r>
                        <a:rPr b="0" lang="en-US" sz="1100" spc="-1" strike="noStrike">
                          <a:solidFill>
                            <a:srgbClr val="000000"/>
                          </a:solidFill>
                          <a:latin typeface="Tahoma"/>
                        </a:rPr>
                        <a:t> </a:t>
                      </a:r>
                      <a:endParaRPr b="0" lang="en-US" sz="1100" spc="-1" strike="noStrike">
                        <a:solidFill>
                          <a:srgbClr val="000000"/>
                        </a:solidFill>
                        <a:latin typeface="Arial"/>
                      </a:endParaRPr>
                    </a:p>
                  </a:txBody>
                  <a:tcPr anchor="b"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110520">
                <a:tc>
                  <a:txBody>
                    <a:bodyPr lIns="9360" rIns="9360" tIns="9360" bIns="0" anchor="ctr">
                      <a:noAutofit/>
                    </a:bodyPr>
                    <a:p>
                      <a:pPr algn="ctr" defTabSz="914400">
                        <a:lnSpc>
                          <a:spcPct val="100000"/>
                        </a:lnSpc>
                      </a:pPr>
                      <a:r>
                        <a:rPr b="1" lang="en-US" sz="1100" spc="-1" strike="noStrike">
                          <a:solidFill>
                            <a:srgbClr val="00b050"/>
                          </a:solidFill>
                          <a:latin typeface="Tahoma"/>
                        </a:rPr>
                        <a:t>Long Range / Fast</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1" lang="en-US" sz="1100" spc="-1" strike="noStrike">
                          <a:solidFill>
                            <a:srgbClr val="00b050"/>
                          </a:solidFill>
                          <a:latin typeface="Tahoma"/>
                        </a:rPr>
                        <a:t>0.67</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1" lang="en-US" sz="1100" spc="-1" strike="noStrike">
                          <a:solidFill>
                            <a:srgbClr val="00b050"/>
                          </a:solidFill>
                          <a:latin typeface="Tahoma"/>
                        </a:rPr>
                        <a:t>250</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1" lang="en-US" sz="1100" spc="-1" strike="noStrike">
                          <a:solidFill>
                            <a:srgbClr val="00b050"/>
                          </a:solidFill>
                          <a:latin typeface="Tahoma"/>
                        </a:rPr>
                        <a:t>148.5</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b">
                      <a:noAutofit/>
                    </a:bodyPr>
                    <a:p>
                      <a:pPr defTabSz="914400">
                        <a:lnSpc>
                          <a:spcPct val="100000"/>
                        </a:lnSpc>
                      </a:pPr>
                      <a:r>
                        <a:rPr b="1" lang="en-US" sz="1100" spc="-1" strike="noStrike">
                          <a:solidFill>
                            <a:srgbClr val="00b050"/>
                          </a:solidFill>
                          <a:latin typeface="Tahoma"/>
                        </a:rPr>
                        <a:t>Default</a:t>
                      </a:r>
                      <a:endParaRPr b="0" lang="en-US" sz="1100" spc="-1" strike="noStrike">
                        <a:solidFill>
                          <a:srgbClr val="000000"/>
                        </a:solidFill>
                        <a:latin typeface="Arial"/>
                      </a:endParaRPr>
                    </a:p>
                  </a:txBody>
                  <a:tcPr anchor="b"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110520">
                <a:tc>
                  <a:txBody>
                    <a:bodyPr lIns="9360" rIns="9360" tIns="9360" bIns="0" anchor="ctr">
                      <a:noAutofit/>
                    </a:bodyPr>
                    <a:p>
                      <a:pPr algn="ctr" defTabSz="914400">
                        <a:lnSpc>
                          <a:spcPct val="100000"/>
                        </a:lnSpc>
                      </a:pPr>
                      <a:r>
                        <a:rPr b="0" lang="en-US" sz="1100" spc="-1" strike="noStrike">
                          <a:solidFill>
                            <a:srgbClr val="374151"/>
                          </a:solidFill>
                          <a:latin typeface="Tahoma"/>
                        </a:rPr>
                        <a:t>Long Range / Moderate</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0.335</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125</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151</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b">
                      <a:noAutofit/>
                    </a:bodyPr>
                    <a:p>
                      <a:pPr defTabSz="914400">
                        <a:lnSpc>
                          <a:spcPct val="100000"/>
                        </a:lnSpc>
                      </a:pPr>
                      <a:r>
                        <a:rPr b="0" lang="en-US" sz="1100" spc="-1" strike="noStrike">
                          <a:solidFill>
                            <a:srgbClr val="000000"/>
                          </a:solidFill>
                          <a:latin typeface="Tahoma"/>
                        </a:rPr>
                        <a:t> </a:t>
                      </a:r>
                      <a:endParaRPr b="0" lang="en-US" sz="1100" spc="-1" strike="noStrike">
                        <a:solidFill>
                          <a:srgbClr val="000000"/>
                        </a:solidFill>
                        <a:latin typeface="Arial"/>
                      </a:endParaRPr>
                    </a:p>
                  </a:txBody>
                  <a:tcPr anchor="b"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110520">
                <a:tc>
                  <a:txBody>
                    <a:bodyPr lIns="9360" rIns="9360" tIns="9360" bIns="0" anchor="ctr">
                      <a:noAutofit/>
                    </a:bodyPr>
                    <a:p>
                      <a:pPr algn="ctr" defTabSz="914400">
                        <a:lnSpc>
                          <a:spcPct val="100000"/>
                        </a:lnSpc>
                      </a:pPr>
                      <a:r>
                        <a:rPr b="0" lang="en-US" sz="1100" spc="-1" strike="noStrike">
                          <a:solidFill>
                            <a:srgbClr val="374151"/>
                          </a:solidFill>
                          <a:latin typeface="Tahoma"/>
                        </a:rPr>
                        <a:t>Long Range / Slow</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0.18</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125</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154</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b">
                      <a:noAutofit/>
                    </a:bodyPr>
                    <a:p>
                      <a:pPr defTabSz="914400">
                        <a:lnSpc>
                          <a:spcPct val="100000"/>
                        </a:lnSpc>
                      </a:pPr>
                      <a:r>
                        <a:rPr b="0" lang="en-US" sz="1100" spc="-1" strike="noStrike">
                          <a:solidFill>
                            <a:srgbClr val="000000"/>
                          </a:solidFill>
                          <a:latin typeface="Tahoma"/>
                        </a:rPr>
                        <a:t> </a:t>
                      </a:r>
                      <a:endParaRPr b="0" lang="en-US" sz="1100" spc="-1" strike="noStrike">
                        <a:solidFill>
                          <a:srgbClr val="000000"/>
                        </a:solidFill>
                        <a:latin typeface="Arial"/>
                      </a:endParaRPr>
                    </a:p>
                  </a:txBody>
                  <a:tcPr anchor="b"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110520">
                <a:tc>
                  <a:txBody>
                    <a:bodyPr lIns="9360" rIns="9360" tIns="9360" bIns="0" anchor="ctr">
                      <a:noAutofit/>
                    </a:bodyPr>
                    <a:p>
                      <a:pPr algn="ctr" defTabSz="914400">
                        <a:lnSpc>
                          <a:spcPct val="100000"/>
                        </a:lnSpc>
                      </a:pPr>
                      <a:r>
                        <a:rPr b="0" lang="en-US" sz="1100" spc="-1" strike="noStrike">
                          <a:solidFill>
                            <a:srgbClr val="374151"/>
                          </a:solidFill>
                          <a:latin typeface="Tahoma"/>
                        </a:rPr>
                        <a:t>Very Long Range / Slow</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0.09</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62.5</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157</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b">
                      <a:noAutofit/>
                    </a:bodyPr>
                    <a:p>
                      <a:pPr defTabSz="914400">
                        <a:lnSpc>
                          <a:spcPct val="100000"/>
                        </a:lnSpc>
                      </a:pPr>
                      <a:r>
                        <a:rPr b="0" lang="en-US" sz="1100" spc="-1" strike="noStrike">
                          <a:solidFill>
                            <a:srgbClr val="000000"/>
                          </a:solidFill>
                          <a:latin typeface="Tahoma"/>
                        </a:rPr>
                        <a:t> </a:t>
                      </a:r>
                      <a:endParaRPr b="0" lang="en-US" sz="1100" spc="-1" strike="noStrike">
                        <a:solidFill>
                          <a:srgbClr val="000000"/>
                        </a:solidFill>
                        <a:latin typeface="Arial"/>
                      </a:endParaRPr>
                    </a:p>
                  </a:txBody>
                  <a:tcPr anchor="b"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110520">
                <a:tc>
                  <a:txBody>
                    <a:bodyPr lIns="9360" rIns="9360" tIns="9360" bIns="0" anchor="b">
                      <a:noAutofit/>
                    </a:bodyPr>
                    <a:p>
                      <a:pPr algn="ctr" defTabSz="914400">
                        <a:lnSpc>
                          <a:spcPct val="100000"/>
                        </a:lnSpc>
                      </a:pPr>
                      <a:r>
                        <a:rPr b="0" lang="en-US" sz="1100" spc="-1" strike="noStrike">
                          <a:solidFill>
                            <a:srgbClr val="000000"/>
                          </a:solidFill>
                          <a:latin typeface="Tahoma"/>
                        </a:rPr>
                        <a:t>custom</a:t>
                      </a:r>
                      <a:endParaRPr b="0" lang="en-US" sz="1100" spc="-1" strike="noStrike">
                        <a:solidFill>
                          <a:srgbClr val="000000"/>
                        </a:solidFill>
                        <a:latin typeface="Arial"/>
                      </a:endParaRPr>
                    </a:p>
                  </a:txBody>
                  <a:tcPr anchor="b"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0.046</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31</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algn="ctr" defTabSz="914400">
                        <a:lnSpc>
                          <a:spcPct val="100000"/>
                        </a:lnSpc>
                      </a:pPr>
                      <a:r>
                        <a:rPr b="0" lang="en-US" sz="1100" spc="-1" strike="noStrike">
                          <a:solidFill>
                            <a:srgbClr val="374151"/>
                          </a:solidFill>
                          <a:latin typeface="Tahoma"/>
                        </a:rPr>
                        <a:t>160</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9360" rIns="9360" tIns="9360" bIns="0" anchor="ctr">
                      <a:noAutofit/>
                    </a:bodyPr>
                    <a:p>
                      <a:pPr defTabSz="914400">
                        <a:lnSpc>
                          <a:spcPct val="100000"/>
                        </a:lnSpc>
                      </a:pPr>
                      <a:r>
                        <a:rPr b="0" lang="en-US" sz="1100" spc="-1" strike="noStrike">
                          <a:solidFill>
                            <a:srgbClr val="374151"/>
                          </a:solidFill>
                          <a:latin typeface="Tahoma"/>
                        </a:rPr>
                        <a:t>Twice the range of "Long Slow", high resilience to noise</a:t>
                      </a:r>
                      <a:endParaRPr b="0" lang="en-US" sz="1100" spc="-1" strike="noStrike">
                        <a:solidFill>
                          <a:srgbClr val="000000"/>
                        </a:solidFill>
                        <a:latin typeface="Arial"/>
                      </a:endParaRPr>
                    </a:p>
                  </a:txBody>
                  <a:tcPr anchor="ctr" marL="9360" marR="936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bl>
          </a:graphicData>
        </a:graphic>
      </p:graphicFrame>
      <p:sp>
        <p:nvSpPr>
          <p:cNvPr id="81" name="Content Placeholder 2"/>
          <p:cNvSpPr/>
          <p:nvPr/>
        </p:nvSpPr>
        <p:spPr>
          <a:xfrm>
            <a:off x="227880" y="1514160"/>
            <a:ext cx="9028800" cy="1006200"/>
          </a:xfrm>
          <a:prstGeom prst="rect">
            <a:avLst/>
          </a:prstGeom>
          <a:noFill/>
          <a:ln w="0">
            <a:noFill/>
          </a:ln>
        </p:spPr>
        <p:style>
          <a:lnRef idx="0"/>
          <a:fillRef idx="0"/>
          <a:effectRef idx="0"/>
          <a:fontRef idx="minor"/>
        </p:style>
        <p:txBody>
          <a:bodyPr lIns="90000" rIns="90000" tIns="45000" bIns="45000" anchor="t">
            <a:normAutofit fontScale="96763" lnSpcReduction="10000"/>
          </a:bodyPr>
          <a:p>
            <a:pPr defTabSz="914400">
              <a:lnSpc>
                <a:spcPct val="90000"/>
              </a:lnSpc>
              <a:spcBef>
                <a:spcPts val="1001"/>
              </a:spcBef>
              <a:tabLst>
                <a:tab algn="l" pos="0"/>
              </a:tabLst>
            </a:pPr>
            <a:r>
              <a:rPr b="1" lang="en-US" sz="1100" spc="-1" strike="noStrike">
                <a:solidFill>
                  <a:schemeClr val="dk1"/>
                </a:solidFill>
                <a:latin typeface="Tahoma"/>
              </a:rPr>
              <a:t>LoRa is most similar to APRS over 2 meters</a:t>
            </a:r>
            <a:endParaRPr b="0" lang="en-US" sz="1100" spc="-1" strike="noStrike">
              <a:solidFill>
                <a:srgbClr val="000000"/>
              </a:solidFill>
              <a:latin typeface="Arial"/>
            </a:endParaRPr>
          </a:p>
          <a:p>
            <a:pPr defTabSz="914400">
              <a:lnSpc>
                <a:spcPct val="90000"/>
              </a:lnSpc>
              <a:spcBef>
                <a:spcPts val="1001"/>
              </a:spcBef>
              <a:tabLst>
                <a:tab algn="l" pos="0"/>
              </a:tabLst>
            </a:pPr>
            <a:r>
              <a:rPr b="0" lang="en-US" sz="1100" spc="-1" strike="noStrike">
                <a:solidFill>
                  <a:schemeClr val="dk1"/>
                </a:solidFill>
                <a:latin typeface="Tahoma"/>
              </a:rPr>
              <a:t>It is </a:t>
            </a:r>
            <a:r>
              <a:rPr b="1" lang="en-US" sz="1100" spc="-1" strike="noStrike">
                <a:solidFill>
                  <a:schemeClr val="dk1"/>
                </a:solidFill>
                <a:latin typeface="Tahoma"/>
              </a:rPr>
              <a:t>line of sight</a:t>
            </a:r>
            <a:r>
              <a:rPr b="0" lang="en-US" sz="1100" spc="-1" strike="noStrike">
                <a:solidFill>
                  <a:schemeClr val="dk1"/>
                </a:solidFill>
                <a:latin typeface="Tahoma"/>
              </a:rPr>
              <a:t>, but some links have gone hundreds of miles. It has similar data speed, but uses more bandwidth, so it can cut through the noise more easily. It has up to 160 dB of link budget (default 148.5 dB) with up to +30 dBm ERP</a:t>
            </a:r>
            <a:endParaRPr b="0" lang="en-US" sz="1100" spc="-1" strike="noStrike">
              <a:solidFill>
                <a:srgbClr val="000000"/>
              </a:solidFill>
              <a:latin typeface="Arial"/>
            </a:endParaRPr>
          </a:p>
          <a:p>
            <a:pPr defTabSz="914400">
              <a:lnSpc>
                <a:spcPct val="90000"/>
              </a:lnSpc>
              <a:spcBef>
                <a:spcPts val="1001"/>
              </a:spcBef>
              <a:tabLst>
                <a:tab algn="l" pos="0"/>
              </a:tabLst>
            </a:pPr>
            <a:r>
              <a:rPr b="0" lang="en-US" sz="1100" spc="-1" strike="noStrike">
                <a:solidFill>
                  <a:schemeClr val="dk1"/>
                </a:solidFill>
                <a:latin typeface="Tahoma"/>
              </a:rPr>
              <a:t>Meshtastic used </a:t>
            </a:r>
            <a:r>
              <a:rPr b="1" lang="en-US" sz="1100" spc="-1" strike="noStrike">
                <a:solidFill>
                  <a:schemeClr val="dk1"/>
                </a:solidFill>
                <a:latin typeface="Tahoma"/>
              </a:rPr>
              <a:t>flood routing</a:t>
            </a:r>
            <a:r>
              <a:rPr b="0" lang="en-US" sz="1100" spc="-1" strike="noStrike">
                <a:solidFill>
                  <a:schemeClr val="dk1"/>
                </a:solidFill>
                <a:latin typeface="Tahoma"/>
              </a:rPr>
              <a:t> meaning all nodes repeat all packets, just like APRS. It’s inefficient but reliable and requires low computational overhead.</a:t>
            </a:r>
            <a:endParaRPr b="0" lang="en-US" sz="1100" spc="-1" strike="noStrike">
              <a:solidFill>
                <a:srgbClr val="000000"/>
              </a:solidFill>
              <a:latin typeface="Arial"/>
            </a:endParaRPr>
          </a:p>
        </p:txBody>
      </p:sp>
      <p:grpSp>
        <p:nvGrpSpPr>
          <p:cNvPr id="82" name="Group 4"/>
          <p:cNvGrpSpPr/>
          <p:nvPr/>
        </p:nvGrpSpPr>
        <p:grpSpPr>
          <a:xfrm>
            <a:off x="8703000" y="301680"/>
            <a:ext cx="3727080" cy="6110640"/>
            <a:chOff x="8703000" y="301680"/>
            <a:chExt cx="3727080" cy="6110640"/>
          </a:xfrm>
        </p:grpSpPr>
        <p:pic>
          <p:nvPicPr>
            <p:cNvPr id="83" name="Picture 2" descr=""/>
            <p:cNvPicPr/>
            <p:nvPr/>
          </p:nvPicPr>
          <p:blipFill>
            <a:blip r:embed="rId1"/>
            <a:stretch/>
          </p:blipFill>
          <p:spPr>
            <a:xfrm rot="5400000">
              <a:off x="8093880" y="2629440"/>
              <a:ext cx="4946040" cy="2619000"/>
            </a:xfrm>
            <a:prstGeom prst="rect">
              <a:avLst/>
            </a:prstGeom>
            <a:ln w="0">
              <a:noFill/>
            </a:ln>
          </p:spPr>
        </p:pic>
        <p:sp>
          <p:nvSpPr>
            <p:cNvPr id="84" name="TextBox 6"/>
            <p:cNvSpPr/>
            <p:nvPr/>
          </p:nvSpPr>
          <p:spPr>
            <a:xfrm>
              <a:off x="8703000" y="301680"/>
              <a:ext cx="3727080" cy="912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1800" spc="-1" strike="noStrike">
                  <a:solidFill>
                    <a:srgbClr val="212121"/>
                  </a:solidFill>
                  <a:latin typeface="Tahoma"/>
                </a:rPr>
                <a:t>Chirp Spread Spectrum Modulation</a:t>
              </a:r>
              <a:endParaRPr b="0" lang="en-US" sz="1800" spc="-1" strike="noStrike">
                <a:solidFill>
                  <a:srgbClr val="000000"/>
                </a:solidFill>
                <a:latin typeface="Arial"/>
              </a:endParaRPr>
            </a:p>
            <a:p>
              <a:pPr algn="ctr" defTabSz="914400">
                <a:lnSpc>
                  <a:spcPct val="100000"/>
                </a:lnSpc>
              </a:pPr>
              <a:r>
                <a:rPr b="1" lang="en-US" sz="1800" spc="-1" strike="noStrike">
                  <a:solidFill>
                    <a:srgbClr val="212121"/>
                  </a:solidFill>
                  <a:latin typeface="Tahoma"/>
                </a:rPr>
                <a:t>Waterfall</a:t>
              </a:r>
              <a:endParaRPr b="0" lang="en-US" sz="1800" spc="-1" strike="noStrike">
                <a:solidFill>
                  <a:srgbClr val="000000"/>
                </a:solidFill>
                <a:latin typeface="Arial"/>
              </a:endParaRPr>
            </a:p>
          </p:txBody>
        </p:sp>
        <p:sp>
          <p:nvSpPr>
            <p:cNvPr id="85" name="Right Brace 7"/>
            <p:cNvSpPr/>
            <p:nvPr/>
          </p:nvSpPr>
          <p:spPr>
            <a:xfrm rot="16200000">
              <a:off x="10456560" y="1532520"/>
              <a:ext cx="219600" cy="388800"/>
            </a:xfrm>
            <a:prstGeom prst="rightBrace">
              <a:avLst>
                <a:gd name="adj1" fmla="val 8333"/>
                <a:gd name="adj2" fmla="val 50000"/>
              </a:avLst>
            </a:prstGeom>
            <a:noFill/>
            <a:ln w="38100">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Tahoma"/>
              </a:endParaRPr>
            </a:p>
          </p:txBody>
        </p:sp>
        <p:sp>
          <p:nvSpPr>
            <p:cNvPr id="86" name="TextBox 8"/>
            <p:cNvSpPr/>
            <p:nvPr/>
          </p:nvSpPr>
          <p:spPr>
            <a:xfrm>
              <a:off x="10111320" y="1250640"/>
              <a:ext cx="910080" cy="5929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1100" spc="-1" strike="noStrike">
                  <a:solidFill>
                    <a:schemeClr val="dk1"/>
                  </a:solidFill>
                  <a:latin typeface="Tahoma"/>
                </a:rPr>
                <a:t>250 kHz</a:t>
              </a:r>
              <a:endParaRPr b="0" lang="en-US" sz="1100" spc="-1" strike="noStrike">
                <a:solidFill>
                  <a:srgbClr val="000000"/>
                </a:solidFill>
                <a:latin typeface="Arial"/>
              </a:endParaRPr>
            </a:p>
            <a:p>
              <a:pPr algn="ctr" defTabSz="914400">
                <a:lnSpc>
                  <a:spcPct val="100000"/>
                </a:lnSpc>
              </a:pPr>
              <a:r>
                <a:rPr b="1" lang="en-US" sz="1100" spc="-1" strike="noStrike">
                  <a:solidFill>
                    <a:schemeClr val="dk1"/>
                  </a:solidFill>
                  <a:latin typeface="Tahoma"/>
                </a:rPr>
                <a:t>bandwidth</a:t>
              </a:r>
              <a:endParaRPr b="0" lang="en-US" sz="1100" spc="-1" strike="noStrike">
                <a:solidFill>
                  <a:srgbClr val="000000"/>
                </a:solidFill>
                <a:latin typeface="Arial"/>
              </a:endParaRPr>
            </a:p>
          </p:txBody>
        </p:sp>
        <p:sp>
          <p:nvSpPr>
            <p:cNvPr id="87" name="Right Brace 9"/>
            <p:cNvSpPr/>
            <p:nvPr/>
          </p:nvSpPr>
          <p:spPr>
            <a:xfrm rot="10800000">
              <a:off x="10051200" y="2119680"/>
              <a:ext cx="219600" cy="1884600"/>
            </a:xfrm>
            <a:prstGeom prst="rightBrace">
              <a:avLst>
                <a:gd name="adj1" fmla="val 8333"/>
                <a:gd name="adj2" fmla="val 50000"/>
              </a:avLst>
            </a:prstGeom>
            <a:noFill/>
            <a:ln w="38100">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Tahoma"/>
              </a:endParaRPr>
            </a:p>
          </p:txBody>
        </p:sp>
        <p:sp>
          <p:nvSpPr>
            <p:cNvPr id="88" name="TextBox 10"/>
            <p:cNvSpPr/>
            <p:nvPr/>
          </p:nvSpPr>
          <p:spPr>
            <a:xfrm>
              <a:off x="8817480" y="2918520"/>
              <a:ext cx="1293480" cy="92844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1100" spc="-1" strike="noStrike">
                  <a:solidFill>
                    <a:schemeClr val="dk1"/>
                  </a:solidFill>
                  <a:latin typeface="Tahoma"/>
                </a:rPr>
                <a:t>“</a:t>
              </a:r>
              <a:r>
                <a:rPr b="1" lang="en-US" sz="1100" spc="-1" strike="noStrike">
                  <a:solidFill>
                    <a:schemeClr val="dk1"/>
                  </a:solidFill>
                  <a:latin typeface="Tahoma"/>
                </a:rPr>
                <a:t>Preamble”</a:t>
              </a:r>
              <a:endParaRPr b="0" lang="en-US" sz="1100" spc="-1" strike="noStrike">
                <a:solidFill>
                  <a:srgbClr val="000000"/>
                </a:solidFill>
                <a:latin typeface="Arial"/>
              </a:endParaRPr>
            </a:p>
            <a:p>
              <a:pPr algn="r" defTabSz="914400">
                <a:lnSpc>
                  <a:spcPct val="100000"/>
                </a:lnSpc>
              </a:pPr>
              <a:r>
                <a:rPr b="1" lang="en-US" sz="1100" spc="-1" strike="noStrike">
                  <a:solidFill>
                    <a:schemeClr val="dk1"/>
                  </a:solidFill>
                  <a:latin typeface="Tahoma"/>
                </a:rPr>
                <a:t>8 upsweeps</a:t>
              </a:r>
              <a:endParaRPr b="0" lang="en-US" sz="1100" spc="-1" strike="noStrike">
                <a:solidFill>
                  <a:srgbClr val="000000"/>
                </a:solidFill>
                <a:latin typeface="Arial"/>
              </a:endParaRPr>
            </a:p>
            <a:p>
              <a:pPr algn="r" defTabSz="914400">
                <a:lnSpc>
                  <a:spcPct val="100000"/>
                </a:lnSpc>
              </a:pPr>
              <a:r>
                <a:rPr b="1" lang="en-US" sz="1100" spc="-1" strike="noStrike">
                  <a:solidFill>
                    <a:schemeClr val="dk1"/>
                  </a:solidFill>
                  <a:latin typeface="Tahoma"/>
                </a:rPr>
                <a:t>Tells other radios to listen up</a:t>
              </a:r>
              <a:endParaRPr b="0" lang="en-US" sz="1100" spc="-1" strike="noStrike">
                <a:solidFill>
                  <a:srgbClr val="000000"/>
                </a:solidFill>
                <a:latin typeface="Arial"/>
              </a:endParaRPr>
            </a:p>
          </p:txBody>
        </p:sp>
        <p:sp>
          <p:nvSpPr>
            <p:cNvPr id="89" name="Right Brace 11"/>
            <p:cNvSpPr/>
            <p:nvPr/>
          </p:nvSpPr>
          <p:spPr>
            <a:xfrm rot="10800000">
              <a:off x="10051200" y="4024080"/>
              <a:ext cx="219600" cy="459360"/>
            </a:xfrm>
            <a:prstGeom prst="rightBrace">
              <a:avLst>
                <a:gd name="adj1" fmla="val 8333"/>
                <a:gd name="adj2" fmla="val 50000"/>
              </a:avLst>
            </a:prstGeom>
            <a:noFill/>
            <a:ln w="38100">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Tahoma"/>
              </a:endParaRPr>
            </a:p>
          </p:txBody>
        </p:sp>
        <p:sp>
          <p:nvSpPr>
            <p:cNvPr id="90" name="TextBox 12"/>
            <p:cNvSpPr/>
            <p:nvPr/>
          </p:nvSpPr>
          <p:spPr>
            <a:xfrm>
              <a:off x="8817480" y="4052520"/>
              <a:ext cx="1293480" cy="4251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1100" spc="-1" strike="noStrike">
                  <a:solidFill>
                    <a:schemeClr val="dk1"/>
                  </a:solidFill>
                  <a:latin typeface="Tahoma"/>
                </a:rPr>
                <a:t>Timing Sync</a:t>
              </a:r>
              <a:endParaRPr b="0" lang="en-US" sz="1100" spc="-1" strike="noStrike">
                <a:solidFill>
                  <a:srgbClr val="000000"/>
                </a:solidFill>
                <a:latin typeface="Arial"/>
              </a:endParaRPr>
            </a:p>
            <a:p>
              <a:pPr algn="r" defTabSz="914400">
                <a:lnSpc>
                  <a:spcPct val="100000"/>
                </a:lnSpc>
              </a:pPr>
              <a:r>
                <a:rPr b="1" lang="en-US" sz="1100" spc="-1" strike="noStrike">
                  <a:solidFill>
                    <a:schemeClr val="dk1"/>
                  </a:solidFill>
                  <a:latin typeface="Tahoma"/>
                </a:rPr>
                <a:t>2 downsweeps</a:t>
              </a:r>
              <a:endParaRPr b="0" lang="en-US" sz="1100" spc="-1" strike="noStrike">
                <a:solidFill>
                  <a:srgbClr val="000000"/>
                </a:solidFill>
                <a:latin typeface="Arial"/>
              </a:endParaRPr>
            </a:p>
          </p:txBody>
        </p:sp>
        <p:sp>
          <p:nvSpPr>
            <p:cNvPr id="91" name="Right Brace 13"/>
            <p:cNvSpPr/>
            <p:nvPr/>
          </p:nvSpPr>
          <p:spPr>
            <a:xfrm rot="10800000">
              <a:off x="10051200" y="4483800"/>
              <a:ext cx="219600" cy="1253520"/>
            </a:xfrm>
            <a:prstGeom prst="rightBrace">
              <a:avLst>
                <a:gd name="adj1" fmla="val 8333"/>
                <a:gd name="adj2" fmla="val 50000"/>
              </a:avLst>
            </a:prstGeom>
            <a:noFill/>
            <a:ln w="38100">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Tahoma"/>
              </a:endParaRPr>
            </a:p>
          </p:txBody>
        </p:sp>
        <p:sp>
          <p:nvSpPr>
            <p:cNvPr id="92" name="TextBox 14"/>
            <p:cNvSpPr/>
            <p:nvPr/>
          </p:nvSpPr>
          <p:spPr>
            <a:xfrm>
              <a:off x="8757000" y="4974840"/>
              <a:ext cx="1293480" cy="2574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1100" spc="-1" strike="noStrike">
                  <a:solidFill>
                    <a:schemeClr val="dk1"/>
                  </a:solidFill>
                  <a:latin typeface="Tahoma"/>
                </a:rPr>
                <a:t>Message</a:t>
              </a:r>
              <a:endParaRPr b="0" lang="en-US" sz="1100" spc="-1" strike="noStrike">
                <a:solidFill>
                  <a:srgbClr val="000000"/>
                </a:solidFill>
                <a:latin typeface="Arial"/>
              </a:endParaRPr>
            </a:p>
          </p:txBody>
        </p:sp>
      </p:grpSp>
      <p:graphicFrame>
        <p:nvGraphicFramePr>
          <p:cNvPr id="93" name="Chart 15"/>
          <p:cNvGraphicFramePr/>
          <p:nvPr/>
        </p:nvGraphicFramePr>
        <p:xfrm>
          <a:off x="227880" y="2715480"/>
          <a:ext cx="3657240" cy="3657240"/>
        </p:xfrm>
        <a:graphic>
          <a:graphicData uri="http://schemas.openxmlformats.org/drawingml/2006/chart">
            <c:chart xmlns:c="http://schemas.openxmlformats.org/drawingml/2006/chart" xmlns:r="http://schemas.openxmlformats.org/officeDocument/2006/relationships" r:id="rId2"/>
          </a:graphicData>
        </a:graphic>
      </p:graphicFrame>
      <p:sp>
        <p:nvSpPr>
          <p:cNvPr id="94" name="Content Placeholder 2"/>
          <p:cNvSpPr/>
          <p:nvPr/>
        </p:nvSpPr>
        <p:spPr>
          <a:xfrm>
            <a:off x="4518720" y="2685240"/>
            <a:ext cx="2749320" cy="380160"/>
          </a:xfrm>
          <a:prstGeom prst="rect">
            <a:avLst/>
          </a:prstGeom>
          <a:noFill/>
          <a:ln w="0">
            <a:noFill/>
          </a:ln>
        </p:spPr>
        <p:style>
          <a:lnRef idx="0"/>
          <a:fillRef idx="0"/>
          <a:effectRef idx="0"/>
          <a:fontRef idx="minor"/>
        </p:style>
        <p:txBody>
          <a:bodyPr anchor="t">
            <a:normAutofit/>
          </a:bodyPr>
          <a:p>
            <a:pPr defTabSz="914400">
              <a:lnSpc>
                <a:spcPct val="90000"/>
              </a:lnSpc>
              <a:spcBef>
                <a:spcPts val="1001"/>
              </a:spcBef>
              <a:tabLst>
                <a:tab algn="l" pos="0"/>
              </a:tabLst>
            </a:pPr>
            <a:r>
              <a:rPr b="1" lang="en-US" sz="1600" spc="-1" strike="noStrike">
                <a:solidFill>
                  <a:schemeClr val="dk1"/>
                </a:solidFill>
                <a:latin typeface="Tahoma"/>
              </a:rPr>
              <a:t>Meshtastic Channels</a:t>
            </a:r>
            <a:endParaRPr b="0" lang="en-US" sz="1600" spc="-1" strike="noStrike">
              <a:solidFill>
                <a:srgbClr val="000000"/>
              </a:solidFill>
              <a:latin typeface="Arial"/>
            </a:endParaRPr>
          </a:p>
        </p:txBody>
      </p:sp>
      <p:sp>
        <p:nvSpPr>
          <p:cNvPr id="95" name="TextBox 17"/>
          <p:cNvSpPr/>
          <p:nvPr/>
        </p:nvSpPr>
        <p:spPr>
          <a:xfrm>
            <a:off x="1894320" y="1067040"/>
            <a:ext cx="75092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n-US" sz="1800" spc="-1" strike="noStrike">
                <a:solidFill>
                  <a:schemeClr val="dk1"/>
                </a:solidFill>
                <a:latin typeface="Tahoma"/>
              </a:rPr>
              <a:t>Long Range, Low Power, High Bandwidth, Medium Data Rate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Google Shape;90;p16"/>
          <p:cNvSpPr/>
          <p:nvPr/>
        </p:nvSpPr>
        <p:spPr>
          <a:xfrm>
            <a:off x="311760" y="444960"/>
            <a:ext cx="8520120" cy="572400"/>
          </a:xfrm>
          <a:prstGeom prst="rect">
            <a:avLst/>
          </a:prstGeom>
          <a:noFill/>
          <a:ln w="0">
            <a:noFill/>
          </a:ln>
        </p:spPr>
        <p:style>
          <a:lnRef idx="0"/>
          <a:fillRef idx="0"/>
          <a:effectRef idx="0"/>
          <a:fontRef idx="minor"/>
        </p:style>
        <p:txBody>
          <a:bodyPr tIns="91440" bIns="91440" anchor="t">
            <a:noAutofit/>
          </a:bodyPr>
          <a:p>
            <a:pPr defTabSz="914400">
              <a:lnSpc>
                <a:spcPct val="90000"/>
              </a:lnSpc>
            </a:pPr>
            <a:r>
              <a:rPr b="0" lang="en-US" sz="4000" spc="-1" strike="noStrike">
                <a:solidFill>
                  <a:schemeClr val="dk1"/>
                </a:solidFill>
                <a:latin typeface="Tahoma"/>
                <a:ea typeface="Tahoma"/>
              </a:rPr>
              <a:t>APRS vs Meshtastic</a:t>
            </a:r>
            <a:endParaRPr b="0" lang="en-US" sz="4000" spc="-1" strike="noStrike">
              <a:solidFill>
                <a:srgbClr val="000000"/>
              </a:solidFill>
              <a:latin typeface="Arial"/>
            </a:endParaRPr>
          </a:p>
        </p:txBody>
      </p:sp>
      <p:graphicFrame>
        <p:nvGraphicFramePr>
          <p:cNvPr id="97" name="Table 15"/>
          <p:cNvGraphicFramePr/>
          <p:nvPr/>
        </p:nvGraphicFramePr>
        <p:xfrm>
          <a:off x="209160" y="1469160"/>
          <a:ext cx="8025120" cy="2225160"/>
        </p:xfrm>
        <a:graphic>
          <a:graphicData uri="http://schemas.openxmlformats.org/drawingml/2006/table">
            <a:tbl>
              <a:tblPr/>
              <a:tblGrid>
                <a:gridCol w="1002960"/>
                <a:gridCol w="1002960"/>
                <a:gridCol w="1002960"/>
                <a:gridCol w="1002960"/>
                <a:gridCol w="1002960"/>
                <a:gridCol w="1002960"/>
                <a:gridCol w="1002960"/>
                <a:gridCol w="1002960"/>
              </a:tblGrid>
              <a:tr h="370800">
                <a:tc>
                  <a:txBody>
                    <a:bodyPr anchor="t">
                      <a:noAutofit/>
                    </a:bodyPr>
                    <a:p>
                      <a:endParaRPr b="0" lang="en-US" sz="1600" spc="-1" strike="noStrike">
                        <a:solidFill>
                          <a:schemeClr val="dk1"/>
                        </a:solidFill>
                        <a:latin typeface="Tahoma"/>
                        <a:ea typeface="Tahoma"/>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License</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Encrypted</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Routing Protocol</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Radio Protocol</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Data Burst (seconds)</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Data Rate (bps)</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Bandwidth (kHz)</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70800">
                <a:tc>
                  <a:txBody>
                    <a:bodyPr anchor="t">
                      <a:noAutofit/>
                    </a:bodyPr>
                    <a:p>
                      <a:pPr defTabSz="914400">
                        <a:lnSpc>
                          <a:spcPct val="100000"/>
                        </a:lnSpc>
                      </a:pPr>
                      <a:r>
                        <a:rPr b="0" lang="en-US" sz="1600" spc="-1" strike="noStrike">
                          <a:solidFill>
                            <a:schemeClr val="dk1"/>
                          </a:solidFill>
                          <a:latin typeface="Tahoma"/>
                          <a:ea typeface="Tahoma"/>
                        </a:rPr>
                        <a:t>APRS</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Needed</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No</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Flood</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AX.25</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0.3-0.5 sec</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lumMod val="20000"/>
                        <a:lumOff val="80000"/>
                      </a:schemeClr>
                    </a:solidFill>
                  </a:tcPr>
                </a:tc>
                <a:tc>
                  <a:txBody>
                    <a:bodyPr anchor="t">
                      <a:noAutofit/>
                    </a:bodyPr>
                    <a:p>
                      <a:pPr defTabSz="914400">
                        <a:lnSpc>
                          <a:spcPct val="100000"/>
                        </a:lnSpc>
                      </a:pPr>
                      <a:r>
                        <a:rPr b="0" lang="en-US" sz="1600" spc="-1" strike="noStrike">
                          <a:solidFill>
                            <a:schemeClr val="dk1"/>
                          </a:solidFill>
                          <a:latin typeface="Tahoma"/>
                          <a:ea typeface="Tahoma"/>
                        </a:rPr>
                        <a:t>1200</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lumMod val="20000"/>
                        <a:lumOff val="80000"/>
                      </a:schemeClr>
                    </a:solidFill>
                  </a:tcPr>
                </a:tc>
                <a:tc>
                  <a:txBody>
                    <a:bodyPr anchor="t">
                      <a:noAutofit/>
                    </a:bodyPr>
                    <a:p>
                      <a:pPr defTabSz="914400">
                        <a:lnSpc>
                          <a:spcPct val="100000"/>
                        </a:lnSpc>
                      </a:pPr>
                      <a:r>
                        <a:rPr b="0" lang="en-US" sz="1600" spc="-1" strike="noStrike">
                          <a:solidFill>
                            <a:schemeClr val="dk1"/>
                          </a:solidFill>
                          <a:latin typeface="Tahoma"/>
                          <a:ea typeface="Tahoma"/>
                        </a:rPr>
                        <a:t>13</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lumMod val="20000"/>
                        <a:lumOff val="80000"/>
                      </a:schemeClr>
                    </a:solidFill>
                  </a:tcPr>
                </a:tc>
              </a:tr>
              <a:tr h="370800">
                <a:tc>
                  <a:txBody>
                    <a:bodyPr anchor="t">
                      <a:noAutofit/>
                    </a:bodyPr>
                    <a:p>
                      <a:pPr defTabSz="914400">
                        <a:lnSpc>
                          <a:spcPct val="100000"/>
                        </a:lnSpc>
                      </a:pPr>
                      <a:r>
                        <a:rPr b="0" lang="en-US" sz="1600" spc="-1" strike="noStrike">
                          <a:solidFill>
                            <a:schemeClr val="dk1"/>
                          </a:solidFill>
                          <a:latin typeface="Tahoma"/>
                          <a:ea typeface="Tahoma"/>
                        </a:rPr>
                        <a:t>Meshtastic</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Not Needed</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lumMod val="20000"/>
                        <a:lumOff val="80000"/>
                      </a:schemeClr>
                    </a:solidFill>
                  </a:tcPr>
                </a:tc>
                <a:tc>
                  <a:txBody>
                    <a:bodyPr anchor="t">
                      <a:noAutofit/>
                    </a:bodyPr>
                    <a:p>
                      <a:pPr defTabSz="914400">
                        <a:lnSpc>
                          <a:spcPct val="100000"/>
                        </a:lnSpc>
                      </a:pPr>
                      <a:r>
                        <a:rPr b="0" lang="en-US" sz="1600" spc="-1" strike="noStrike">
                          <a:solidFill>
                            <a:schemeClr val="dk1"/>
                          </a:solidFill>
                          <a:latin typeface="Tahoma"/>
                          <a:ea typeface="Tahoma"/>
                        </a:rPr>
                        <a:t>Yes</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lumMod val="20000"/>
                        <a:lumOff val="80000"/>
                      </a:schemeClr>
                    </a:solidFill>
                  </a:tcPr>
                </a:tc>
                <a:tc>
                  <a:txBody>
                    <a:bodyPr anchor="t">
                      <a:noAutofit/>
                    </a:bodyPr>
                    <a:p>
                      <a:pPr defTabSz="914400">
                        <a:lnSpc>
                          <a:spcPct val="100000"/>
                        </a:lnSpc>
                      </a:pPr>
                      <a:r>
                        <a:rPr b="0" lang="en-US" sz="1600" spc="-1" strike="noStrike">
                          <a:solidFill>
                            <a:schemeClr val="dk1"/>
                          </a:solidFill>
                          <a:latin typeface="Tahoma"/>
                          <a:ea typeface="Tahoma"/>
                        </a:rPr>
                        <a:t>Flood</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LoRa</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lumMod val="20000"/>
                        <a:lumOff val="80000"/>
                      </a:schemeClr>
                    </a:solidFill>
                  </a:tcPr>
                </a:tc>
                <a:tc>
                  <a:txBody>
                    <a:bodyPr anchor="t">
                      <a:noAutofit/>
                    </a:bodyPr>
                    <a:p>
                      <a:pPr defTabSz="914400">
                        <a:lnSpc>
                          <a:spcPct val="100000"/>
                        </a:lnSpc>
                      </a:pPr>
                      <a:r>
                        <a:rPr b="0" lang="en-US" sz="1600" spc="-1" strike="noStrike">
                          <a:solidFill>
                            <a:schemeClr val="dk1"/>
                          </a:solidFill>
                          <a:latin typeface="Tahoma"/>
                          <a:ea typeface="Tahoma"/>
                        </a:rPr>
                        <a:t>3 sec</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670</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250</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graphicFrame>
        <p:nvGraphicFramePr>
          <p:cNvPr id="98" name="Table 15"/>
          <p:cNvGraphicFramePr/>
          <p:nvPr/>
        </p:nvGraphicFramePr>
        <p:xfrm>
          <a:off x="209160" y="4191480"/>
          <a:ext cx="8025120" cy="1981440"/>
        </p:xfrm>
        <a:graphic>
          <a:graphicData uri="http://schemas.openxmlformats.org/drawingml/2006/table">
            <a:tbl>
              <a:tblPr/>
              <a:tblGrid>
                <a:gridCol w="1146240"/>
                <a:gridCol w="1146240"/>
                <a:gridCol w="1146240"/>
                <a:gridCol w="1146240"/>
                <a:gridCol w="1146240"/>
                <a:gridCol w="1146240"/>
                <a:gridCol w="1146240"/>
              </a:tblGrid>
              <a:tr h="370800">
                <a:tc>
                  <a:txBody>
                    <a:bodyPr anchor="t">
                      <a:noAutofit/>
                    </a:bodyPr>
                    <a:p>
                      <a:endParaRPr b="0" lang="en-US" sz="1600" spc="-1" strike="noStrike">
                        <a:solidFill>
                          <a:schemeClr val="dk1"/>
                        </a:solidFill>
                        <a:latin typeface="Tahoma"/>
                        <a:ea typeface="Tahoma"/>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Internet Gateways</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Repeaters</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Services</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Groups</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Mapping</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Telemetry</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70800">
                <a:tc>
                  <a:txBody>
                    <a:bodyPr anchor="t">
                      <a:noAutofit/>
                    </a:bodyPr>
                    <a:p>
                      <a:pPr defTabSz="914400">
                        <a:lnSpc>
                          <a:spcPct val="100000"/>
                        </a:lnSpc>
                      </a:pPr>
                      <a:r>
                        <a:rPr b="0" lang="en-US" sz="1600" spc="-1" strike="noStrike">
                          <a:solidFill>
                            <a:schemeClr val="dk1"/>
                          </a:solidFill>
                          <a:latin typeface="Tahoma"/>
                          <a:ea typeface="Tahoma"/>
                        </a:rPr>
                        <a:t>APRS</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iGate</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Digipeaters</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Email, Weather, etc.</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ANSRVR</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Yes</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Yes</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70800">
                <a:tc>
                  <a:txBody>
                    <a:bodyPr anchor="t">
                      <a:noAutofit/>
                    </a:bodyPr>
                    <a:p>
                      <a:pPr defTabSz="914400">
                        <a:lnSpc>
                          <a:spcPct val="100000"/>
                        </a:lnSpc>
                      </a:pPr>
                      <a:r>
                        <a:rPr b="0" lang="en-US" sz="1600" spc="-1" strike="noStrike">
                          <a:solidFill>
                            <a:schemeClr val="dk1"/>
                          </a:solidFill>
                          <a:latin typeface="Tahoma"/>
                          <a:ea typeface="Tahoma"/>
                        </a:rPr>
                        <a:t>Meshtastic</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MQTT</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Every node!</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BBS</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Channels</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Yes</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600" spc="-1" strike="noStrike">
                          <a:solidFill>
                            <a:schemeClr val="dk1"/>
                          </a:solidFill>
                          <a:latin typeface="Tahoma"/>
                          <a:ea typeface="Tahoma"/>
                        </a:rPr>
                        <a:t>Yes</a:t>
                      </a:r>
                      <a:endParaRPr b="0" lang="en-US" sz="16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pic>
        <p:nvPicPr>
          <p:cNvPr id="99" name="Picture 3" descr=""/>
          <p:cNvPicPr/>
          <p:nvPr/>
        </p:nvPicPr>
        <p:blipFill>
          <a:blip r:embed="rId1"/>
          <a:stretch/>
        </p:blipFill>
        <p:spPr>
          <a:xfrm>
            <a:off x="8477280" y="1590480"/>
            <a:ext cx="3376800" cy="44946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11510</TotalTime>
  <Application>LibreOffice/24.2.1.2$Windows_X86_64 LibreOffice_project/db4def46b0453cc22e2d0305797cf981b68ef5ac</Application>
  <AppVersion>15.0000</AppVersion>
  <Words>1424</Words>
  <Paragraphs>339</Paragraphs>
  <Company>Tesla</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2023-09-21T16:13:49Z</dcterms:created>
  <dc:creator>Will Martin</dc:creator>
  <dc:description/>
  <dc:language>en-US</dc:language>
  <cp:lastModifiedBy/>
  <dcterms:modified xsi:type="dcterms:W3CDTF">2025-04-02T18:59:08Z</dcterms:modified>
  <cp:revision>31</cp:revision>
  <dc:subject/>
  <dc:title>AUSTIN MESH</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2d06e56-1756-4005-87f1-1edc72dd4bdf_ActionId">
    <vt:lpwstr>907b71ec-e766-4522-81be-91900a73925d</vt:lpwstr>
  </property>
  <property fmtid="{D5CDD505-2E9C-101B-9397-08002B2CF9AE}" pid="3" name="MSIP_Label_52d06e56-1756-4005-87f1-1edc72dd4bdf_ContentBits">
    <vt:lpwstr>0</vt:lpwstr>
  </property>
  <property fmtid="{D5CDD505-2E9C-101B-9397-08002B2CF9AE}" pid="4" name="MSIP_Label_52d06e56-1756-4005-87f1-1edc72dd4bdf_Enabled">
    <vt:lpwstr>true</vt:lpwstr>
  </property>
  <property fmtid="{D5CDD505-2E9C-101B-9397-08002B2CF9AE}" pid="5" name="MSIP_Label_52d06e56-1756-4005-87f1-1edc72dd4bdf_Method">
    <vt:lpwstr>Standard</vt:lpwstr>
  </property>
  <property fmtid="{D5CDD505-2E9C-101B-9397-08002B2CF9AE}" pid="6" name="MSIP_Label_52d06e56-1756-4005-87f1-1edc72dd4bdf_Name">
    <vt:lpwstr>General</vt:lpwstr>
  </property>
  <property fmtid="{D5CDD505-2E9C-101B-9397-08002B2CF9AE}" pid="7" name="MSIP_Label_52d06e56-1756-4005-87f1-1edc72dd4bdf_SetDate">
    <vt:lpwstr>2023-09-21T17:34:31Z</vt:lpwstr>
  </property>
  <property fmtid="{D5CDD505-2E9C-101B-9397-08002B2CF9AE}" pid="8" name="MSIP_Label_52d06e56-1756-4005-87f1-1edc72dd4bdf_SiteId">
    <vt:lpwstr>9026c5f4-86d0-4b9f-bd39-b7d4d0fb4674</vt:lpwstr>
  </property>
  <property fmtid="{D5CDD505-2E9C-101B-9397-08002B2CF9AE}" pid="9" name="PresentationFormat">
    <vt:lpwstr>Widescreen</vt:lpwstr>
  </property>
  <property fmtid="{D5CDD505-2E9C-101B-9397-08002B2CF9AE}" pid="10" name="Slides">
    <vt:i4>19</vt:i4>
  </property>
</Properties>
</file>